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3DA1-1739-48E9-A334-5A0058DF9654}" type="datetimeFigureOut">
              <a:rPr lang="en-IE" smtClean="0"/>
              <a:pPr/>
              <a:t>27/05/2020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0017-EC64-41C1-8F0F-CA37ADC7E08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3DA1-1739-48E9-A334-5A0058DF9654}" type="datetimeFigureOut">
              <a:rPr lang="en-IE" smtClean="0"/>
              <a:pPr/>
              <a:t>27/05/2020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0017-EC64-41C1-8F0F-CA37ADC7E08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3DA1-1739-48E9-A334-5A0058DF9654}" type="datetimeFigureOut">
              <a:rPr lang="en-IE" smtClean="0"/>
              <a:pPr/>
              <a:t>27/05/2020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0017-EC64-41C1-8F0F-CA37ADC7E08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3DA1-1739-48E9-A334-5A0058DF9654}" type="datetimeFigureOut">
              <a:rPr lang="en-IE" smtClean="0"/>
              <a:pPr/>
              <a:t>27/05/2020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0017-EC64-41C1-8F0F-CA37ADC7E08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3DA1-1739-48E9-A334-5A0058DF9654}" type="datetimeFigureOut">
              <a:rPr lang="en-IE" smtClean="0"/>
              <a:pPr/>
              <a:t>27/05/2020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0017-EC64-41C1-8F0F-CA37ADC7E08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3DA1-1739-48E9-A334-5A0058DF9654}" type="datetimeFigureOut">
              <a:rPr lang="en-IE" smtClean="0"/>
              <a:pPr/>
              <a:t>27/05/2020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0017-EC64-41C1-8F0F-CA37ADC7E08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3DA1-1739-48E9-A334-5A0058DF9654}" type="datetimeFigureOut">
              <a:rPr lang="en-IE" smtClean="0"/>
              <a:pPr/>
              <a:t>27/05/2020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0017-EC64-41C1-8F0F-CA37ADC7E08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3DA1-1739-48E9-A334-5A0058DF9654}" type="datetimeFigureOut">
              <a:rPr lang="en-IE" smtClean="0"/>
              <a:pPr/>
              <a:t>27/05/2020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0017-EC64-41C1-8F0F-CA37ADC7E08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3DA1-1739-48E9-A334-5A0058DF9654}" type="datetimeFigureOut">
              <a:rPr lang="en-IE" smtClean="0"/>
              <a:pPr/>
              <a:t>27/05/2020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0017-EC64-41C1-8F0F-CA37ADC7E08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3DA1-1739-48E9-A334-5A0058DF9654}" type="datetimeFigureOut">
              <a:rPr lang="en-IE" smtClean="0"/>
              <a:pPr/>
              <a:t>27/05/2020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0017-EC64-41C1-8F0F-CA37ADC7E08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3DA1-1739-48E9-A334-5A0058DF9654}" type="datetimeFigureOut">
              <a:rPr lang="en-IE" smtClean="0"/>
              <a:pPr/>
              <a:t>27/05/2020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0017-EC64-41C1-8F0F-CA37ADC7E08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13DA1-1739-48E9-A334-5A0058DF9654}" type="datetimeFigureOut">
              <a:rPr lang="en-IE" smtClean="0"/>
              <a:pPr/>
              <a:t>27/05/2020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90017-EC64-41C1-8F0F-CA37ADC7E082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859916" y="1916771"/>
            <a:ext cx="3856899" cy="2368358"/>
          </a:xfrm>
          <a:prstGeom prst="wedgeRoundRectCallout">
            <a:avLst>
              <a:gd name="adj1" fmla="val 62453"/>
              <a:gd name="adj2" fmla="val 4339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We use persuasive writing to share our </a:t>
            </a:r>
            <a:r>
              <a:rPr lang="en-US" sz="2400" b="1" u="sng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point of view</a:t>
            </a:r>
            <a:r>
              <a:rPr lang="en-US" sz="2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with others.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We want the reader to agree with us!</a:t>
            </a:r>
            <a:endParaRPr lang="en-US" sz="2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234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859916" y="1916771"/>
            <a:ext cx="3856899" cy="2368358"/>
          </a:xfrm>
          <a:prstGeom prst="wedgeRoundRectCallout">
            <a:avLst>
              <a:gd name="adj1" fmla="val 62453"/>
              <a:gd name="adj2" fmla="val 4339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Finally choose a topic you are passionate about and write your own persuasive piece.</a:t>
            </a:r>
            <a:endParaRPr lang="en-US" sz="2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234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433476" y="1898842"/>
            <a:ext cx="4954948" cy="1170118"/>
          </a:xfrm>
          <a:prstGeom prst="wedgeRoundRectCallout">
            <a:avLst>
              <a:gd name="adj1" fmla="val -63793"/>
              <a:gd name="adj2" fmla="val 5030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Lots of different types of writing and media try to persuade us. Here are some examples:</a:t>
            </a:r>
            <a:endParaRPr lang="en-US" sz="2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60126358"/>
              </p:ext>
            </p:extLst>
          </p:nvPr>
        </p:nvGraphicFramePr>
        <p:xfrm>
          <a:off x="2078434" y="3345628"/>
          <a:ext cx="6585609" cy="2853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203"/>
                <a:gridCol w="2195203"/>
                <a:gridCol w="2195203"/>
              </a:tblGrid>
              <a:tr h="93000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Letters in a newspaper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4406" marR="8440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Fliers posted through a letterbox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4406" marR="8440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Shopping catalogues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4406" marR="8440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8EE"/>
                    </a:solidFill>
                  </a:tcPr>
                </a:tc>
              </a:tr>
              <a:tr h="93000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TV, radio and Internet adverts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4406" marR="8440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F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Holiday brochures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4406" marR="8440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Billboards and posters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4406" marR="8440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8D8"/>
                    </a:solidFill>
                  </a:tcPr>
                </a:tc>
              </a:tr>
              <a:tr h="91726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Book blurbs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4406" marR="8440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Articles in a magazine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4406" marR="8440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Movie trailers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4406" marR="8440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5842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337372" y="1791267"/>
            <a:ext cx="4826916" cy="845645"/>
          </a:xfrm>
          <a:prstGeom prst="wedgeRoundRectCallout">
            <a:avLst>
              <a:gd name="adj1" fmla="val -64719"/>
              <a:gd name="adj2" fmla="val 2639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Here is one way that you could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organise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your persuasive writing:</a:t>
            </a:r>
            <a:endParaRPr lang="en-US" sz="2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6856279" y="2864224"/>
            <a:ext cx="1791910" cy="1743635"/>
          </a:xfrm>
          <a:prstGeom prst="wedgeRoundRectCallout">
            <a:avLst>
              <a:gd name="adj1" fmla="val -26851"/>
              <a:gd name="adj2" fmla="val 1200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You may only have one or two points to explain... or you might have even more!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806628" y="4791634"/>
            <a:ext cx="1891212" cy="1241613"/>
          </a:xfrm>
          <a:prstGeom prst="wedgeRoundRectCallout">
            <a:avLst>
              <a:gd name="adj1" fmla="val -26851"/>
              <a:gd name="adj2" fmla="val 1200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Remember to be positive and tell </a:t>
            </a:r>
            <a:r>
              <a:rPr lang="en-US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everyone why you are right!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3479664"/>
              </p:ext>
            </p:extLst>
          </p:nvPr>
        </p:nvGraphicFramePr>
        <p:xfrm>
          <a:off x="439960" y="2808940"/>
          <a:ext cx="6147030" cy="3581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7030"/>
              </a:tblGrid>
              <a:tr h="693271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Introduction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Write a statement that explains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the case that you want to argue.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4406" marR="8440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E"/>
                    </a:solidFill>
                  </a:tcPr>
                </a:tc>
              </a:tr>
              <a:tr h="693271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Point 1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State your first point and add further details,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explanations, evidence and examples (this is called elaboration).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4406" marR="8440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8"/>
                    </a:solidFill>
                  </a:tcPr>
                </a:tc>
              </a:tr>
              <a:tr h="693271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Point 2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State your next point and add some elaboration.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4406" marR="8440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8"/>
                    </a:solidFill>
                  </a:tcPr>
                </a:tc>
              </a:tr>
              <a:tr h="693271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Point 3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State your final point and don’t forget the elaboration.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4406" marR="8440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FD8"/>
                    </a:solidFill>
                  </a:tcPr>
                </a:tc>
              </a:tr>
              <a:tr h="693271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Conclusion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Remind the reader of your argument and review your points.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What do you want to the reader to do now?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4406" marR="8440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5FF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>
            <a:stCxn id="4" idx="1"/>
          </p:cNvCxnSpPr>
          <p:nvPr/>
        </p:nvCxnSpPr>
        <p:spPr>
          <a:xfrm flipH="1">
            <a:off x="6098759" y="3736041"/>
            <a:ext cx="757520" cy="1905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1"/>
          </p:cNvCxnSpPr>
          <p:nvPr/>
        </p:nvCxnSpPr>
        <p:spPr>
          <a:xfrm flipH="1">
            <a:off x="6115309" y="3736041"/>
            <a:ext cx="740970" cy="7625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1"/>
          </p:cNvCxnSpPr>
          <p:nvPr/>
        </p:nvCxnSpPr>
        <p:spPr>
          <a:xfrm flipH="1">
            <a:off x="6098759" y="3736042"/>
            <a:ext cx="757520" cy="15531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8493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090407" y="1818161"/>
            <a:ext cx="5802073" cy="962768"/>
          </a:xfrm>
          <a:prstGeom prst="wedgeRoundRectCallout">
            <a:avLst>
              <a:gd name="adj1" fmla="val -62644"/>
              <a:gd name="adj2" fmla="val 2821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When you are writing your </a:t>
            </a:r>
            <a:r>
              <a:rPr lang="en-US" sz="2400" b="1" u="sng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points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don’t forget to add </a:t>
            </a:r>
            <a:r>
              <a:rPr lang="en-US" sz="2400" b="1" u="sng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elaboration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to each one!</a:t>
            </a:r>
            <a:endParaRPr lang="en-US" sz="2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946880" y="2991971"/>
            <a:ext cx="4009495" cy="869077"/>
          </a:xfrm>
          <a:prstGeom prst="wedgeRoundRectCallout">
            <a:avLst>
              <a:gd name="adj1" fmla="val -41211"/>
              <a:gd name="adj2" fmla="val 10968"/>
              <a:gd name="adj3" fmla="val 16667"/>
            </a:avLst>
          </a:prstGeom>
          <a:solidFill>
            <a:srgbClr val="DFFFD8"/>
          </a:solidFill>
          <a:ln w="28575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Add more details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to explain what you mean.</a:t>
            </a:r>
            <a:endParaRPr lang="en-US" sz="2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479337" y="4124047"/>
            <a:ext cx="4704750" cy="874059"/>
          </a:xfrm>
          <a:prstGeom prst="wedgeRoundRectCallout">
            <a:avLst>
              <a:gd name="adj1" fmla="val -41211"/>
              <a:gd name="adj2" fmla="val 10968"/>
              <a:gd name="adj3" fmla="val 16667"/>
            </a:avLst>
          </a:prstGeom>
          <a:solidFill>
            <a:srgbClr val="DFFFD8"/>
          </a:solidFill>
          <a:ln w="28575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Use </a:t>
            </a:r>
            <a:r>
              <a:rPr lang="en-US" sz="2400" b="1" u="sng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facts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(evidence) and </a:t>
            </a:r>
            <a:r>
              <a:rPr lang="en-US" sz="2400" b="1" u="sng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opinions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to </a:t>
            </a:r>
            <a:r>
              <a:rPr lang="en-US" sz="2400" b="1" u="sng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give your reasons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2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032480" y="5256123"/>
            <a:ext cx="5482611" cy="874059"/>
          </a:xfrm>
          <a:prstGeom prst="wedgeRoundRectCallout">
            <a:avLst>
              <a:gd name="adj1" fmla="val -41211"/>
              <a:gd name="adj2" fmla="val 10968"/>
              <a:gd name="adj3" fmla="val 16667"/>
            </a:avLst>
          </a:prstGeom>
          <a:solidFill>
            <a:srgbClr val="DFFFD8"/>
          </a:solidFill>
          <a:ln w="28575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Give </a:t>
            </a:r>
            <a:r>
              <a:rPr lang="en-US" sz="2400" b="1" u="sng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examples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(use </a:t>
            </a:r>
            <a:r>
              <a:rPr lang="en-US" sz="2400" u="sng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For example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2400" u="sng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For instance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).</a:t>
            </a:r>
            <a:endParaRPr lang="en-US" sz="2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94725" y="3839135"/>
            <a:ext cx="2070246" cy="2130659"/>
          </a:xfrm>
          <a:prstGeom prst="wedgeRoundRectCallout">
            <a:avLst>
              <a:gd name="adj1" fmla="val -41211"/>
              <a:gd name="adj2" fmla="val 10968"/>
              <a:gd name="adj3" fmla="val 16667"/>
            </a:avLst>
          </a:prstGeom>
          <a:solidFill>
            <a:srgbClr val="D8F5FF"/>
          </a:solidFill>
          <a:ln w="28575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Write </a:t>
            </a:r>
            <a:r>
              <a:rPr lang="en-US" sz="24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sentence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(or two) to </a:t>
            </a:r>
            <a:r>
              <a:rPr lang="en-US" sz="2400" b="1" u="sng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explain your point</a:t>
            </a:r>
            <a:r>
              <a:rPr lang="en-US" sz="2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clearly.</a:t>
            </a:r>
            <a:endParaRPr lang="en-US" sz="2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 flipV="1">
            <a:off x="2664971" y="3505200"/>
            <a:ext cx="1281910" cy="139926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3"/>
            <a:endCxn id="5" idx="1"/>
          </p:cNvCxnSpPr>
          <p:nvPr/>
        </p:nvCxnSpPr>
        <p:spPr>
          <a:xfrm flipV="1">
            <a:off x="2664971" y="4561076"/>
            <a:ext cx="814366" cy="3433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3"/>
            <a:endCxn id="6" idx="1"/>
          </p:cNvCxnSpPr>
          <p:nvPr/>
        </p:nvCxnSpPr>
        <p:spPr>
          <a:xfrm>
            <a:off x="2664971" y="4904464"/>
            <a:ext cx="367508" cy="7886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8279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627862" y="2530754"/>
            <a:ext cx="4088154" cy="1186278"/>
          </a:xfrm>
          <a:prstGeom prst="wedgeRoundRectCallout">
            <a:avLst>
              <a:gd name="adj1" fmla="val 7699"/>
              <a:gd name="adj2" fmla="val 7463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Conjunctions can be used to link ideas and move from one point to the next.</a:t>
            </a:r>
            <a:endParaRPr lang="en-US" sz="2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040" y="1758227"/>
            <a:ext cx="1646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First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8070" y="1963271"/>
            <a:ext cx="1646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Secondly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146" y="1771692"/>
            <a:ext cx="1646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Next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6894" y="1875325"/>
            <a:ext cx="1646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Then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9340" y="1834966"/>
            <a:ext cx="1646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because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2701" y="2424935"/>
            <a:ext cx="1646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until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6894" y="2859202"/>
            <a:ext cx="1646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while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9339" y="2854699"/>
            <a:ext cx="1646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but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60784" y="3552309"/>
            <a:ext cx="1646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however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4470" y="3804961"/>
            <a:ext cx="1922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even though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58366" y="4392219"/>
            <a:ext cx="1911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consequently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02392" y="4598064"/>
            <a:ext cx="1646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besides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8502" y="5171522"/>
            <a:ext cx="1646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despite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8662" y="5400134"/>
            <a:ext cx="1646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Finally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57088" y="5902158"/>
            <a:ext cx="1646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At last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451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20285" y="1891553"/>
            <a:ext cx="7796131" cy="889375"/>
          </a:xfrm>
          <a:prstGeom prst="wedgeRoundRectCallout">
            <a:avLst>
              <a:gd name="adj1" fmla="val -22133"/>
              <a:gd name="adj2" fmla="val 6990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Emotive language can be used to make the reader feel emotional... happy, angry, sad (or something else).</a:t>
            </a:r>
            <a:endParaRPr lang="en-US" sz="2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6672" y="5540206"/>
            <a:ext cx="1646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These animals are </a:t>
            </a:r>
            <a:r>
              <a:rPr lang="en-US" b="1" u="sng" dirty="0" smtClean="0">
                <a:latin typeface="Arial" charset="0"/>
                <a:ea typeface="Arial" charset="0"/>
                <a:cs typeface="Arial" charset="0"/>
              </a:rPr>
              <a:t>dying out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0035" y="2941573"/>
            <a:ext cx="1034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This is a </a:t>
            </a:r>
            <a:r>
              <a:rPr lang="en-US" b="1" u="sng" dirty="0" smtClean="0">
                <a:latin typeface="Arial" charset="0"/>
                <a:ea typeface="Arial" charset="0"/>
                <a:cs typeface="Arial" charset="0"/>
              </a:rPr>
              <a:t>crisis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!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3933056"/>
            <a:ext cx="2594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Can you really </a:t>
            </a:r>
            <a:r>
              <a:rPr lang="en-US" b="1" u="sng" dirty="0" smtClean="0">
                <a:latin typeface="Arial" charset="0"/>
                <a:ea typeface="Arial" charset="0"/>
                <a:cs typeface="Arial" charset="0"/>
              </a:rPr>
              <a:t>abandon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them to live in these </a:t>
            </a:r>
            <a:r>
              <a:rPr lang="en-US" b="1" u="sng" dirty="0" smtClean="0">
                <a:latin typeface="Arial" charset="0"/>
                <a:ea typeface="Arial" charset="0"/>
                <a:cs typeface="Arial" charset="0"/>
              </a:rPr>
              <a:t>dangerous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conditions?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163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082132" y="1980363"/>
            <a:ext cx="5882356" cy="1417260"/>
          </a:xfrm>
          <a:prstGeom prst="wedgeRoundRectCallout">
            <a:avLst>
              <a:gd name="adj1" fmla="val -60338"/>
              <a:gd name="adj2" fmla="val 4212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We use facts and opinions in persuasive writing. </a:t>
            </a:r>
            <a:r>
              <a:rPr lang="en-US" sz="2000" b="1" u="sng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Facts are definitely true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they can be proved.</a:t>
            </a:r>
          </a:p>
          <a:p>
            <a:pPr algn="ctr"/>
            <a:r>
              <a:rPr lang="en-US" sz="2000" b="1" u="sng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Opinions are what we think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... but we can sometimes make opinions sound like facts!</a:t>
            </a:r>
            <a:endParaRPr lang="en-US" sz="2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4236511" y="3576922"/>
            <a:ext cx="1274715" cy="1364875"/>
          </a:xfrm>
          <a:prstGeom prst="wedgeRoundRectCallout">
            <a:avLst>
              <a:gd name="adj1" fmla="val -41211"/>
              <a:gd name="adj2" fmla="val 10968"/>
              <a:gd name="adj3" fmla="val 16667"/>
            </a:avLst>
          </a:prstGeom>
          <a:solidFill>
            <a:srgbClr val="DFFFD8"/>
          </a:solidFill>
          <a:ln w="28575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FACT</a:t>
            </a:r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 Eiffel Tower is 324m tall.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773786" y="3666564"/>
            <a:ext cx="3046686" cy="986572"/>
          </a:xfrm>
          <a:prstGeom prst="wedgeRoundRectCallout">
            <a:avLst>
              <a:gd name="adj1" fmla="val -41211"/>
              <a:gd name="adj2" fmla="val 10968"/>
              <a:gd name="adj3" fmla="val 16667"/>
            </a:avLst>
          </a:prstGeom>
          <a:solidFill>
            <a:srgbClr val="D8FFFF"/>
          </a:solidFill>
          <a:ln w="28575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OPINION</a:t>
            </a:r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 Eiffel Tower is the best place to go in Paris.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606510" y="5164795"/>
            <a:ext cx="1461434" cy="1216534"/>
          </a:xfrm>
          <a:prstGeom prst="wedgeRoundRectCallout">
            <a:avLst>
              <a:gd name="adj1" fmla="val -41211"/>
              <a:gd name="adj2" fmla="val 10968"/>
              <a:gd name="adj3" fmla="val 16667"/>
            </a:avLst>
          </a:prstGeom>
          <a:solidFill>
            <a:srgbClr val="DFFFD8"/>
          </a:solidFill>
          <a:ln w="28575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FACT</a:t>
            </a:r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Roald Dahl was born in 1916.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102359" y="5164795"/>
            <a:ext cx="1549761" cy="1216534"/>
          </a:xfrm>
          <a:prstGeom prst="wedgeRoundRectCallout">
            <a:avLst>
              <a:gd name="adj1" fmla="val -41211"/>
              <a:gd name="adj2" fmla="val 10968"/>
              <a:gd name="adj3" fmla="val 16667"/>
            </a:avLst>
          </a:prstGeom>
          <a:solidFill>
            <a:srgbClr val="D8FFFF"/>
          </a:solidFill>
          <a:ln w="28575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OPINION</a:t>
            </a:r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Roald Dahl wrote funny books.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673338" y="4957483"/>
            <a:ext cx="1418942" cy="1351837"/>
          </a:xfrm>
          <a:prstGeom prst="wedgeRoundRectCallout">
            <a:avLst>
              <a:gd name="adj1" fmla="val -41211"/>
              <a:gd name="adj2" fmla="val 10968"/>
              <a:gd name="adj3" fmla="val 16667"/>
            </a:avLst>
          </a:prstGeom>
          <a:solidFill>
            <a:srgbClr val="DFFFD8"/>
          </a:solidFill>
          <a:ln w="28575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FACT</a:t>
            </a:r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Broccoli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is a vegetable.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057632" y="4876800"/>
            <a:ext cx="1762840" cy="1072480"/>
          </a:xfrm>
          <a:prstGeom prst="wedgeRoundRectCallout">
            <a:avLst>
              <a:gd name="adj1" fmla="val -41211"/>
              <a:gd name="adj2" fmla="val 10968"/>
              <a:gd name="adj3" fmla="val 16667"/>
            </a:avLst>
          </a:prstGeom>
          <a:solidFill>
            <a:srgbClr val="D8FFFF"/>
          </a:solidFill>
          <a:ln w="28575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OPINION</a:t>
            </a:r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Broccoli tastes delicious.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15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683568" y="1965977"/>
            <a:ext cx="8136904" cy="814951"/>
          </a:xfrm>
          <a:prstGeom prst="wedgeRoundRectCallout">
            <a:avLst>
              <a:gd name="adj1" fmla="val -27882"/>
              <a:gd name="adj2" fmla="val 7881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When you are writing, try to involve the reader.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Make them think and encourage them to agree with you!</a:t>
            </a:r>
            <a:endParaRPr lang="en-US" sz="2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3068960"/>
            <a:ext cx="2155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Can you really...?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5333" y="3225794"/>
            <a:ext cx="3137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Start now!</a:t>
            </a:r>
          </a:p>
          <a:p>
            <a:pPr algn="ctr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What are you waiting for?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3933056"/>
            <a:ext cx="2444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Surely you can agree that...?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6326" y="4288523"/>
            <a:ext cx="2338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Do you want...?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6299" y="4973672"/>
            <a:ext cx="2801474" cy="409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Everyone knows that...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6351" y="5028843"/>
            <a:ext cx="2660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An intelligent person like yourself...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3526" y="5597059"/>
            <a:ext cx="2286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Do you want to be part of...?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19847" y="5922034"/>
            <a:ext cx="2508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Please can you...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25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95536" y="1700808"/>
            <a:ext cx="8214967" cy="1275966"/>
          </a:xfrm>
          <a:prstGeom prst="wedgeRoundRectCallout">
            <a:avLst>
              <a:gd name="adj1" fmla="val 49"/>
              <a:gd name="adj2" fmla="val 7041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Asking questions is a good way of making your point.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You might not expect the reader to actually answer them, but they can think about the issue that you are describing.</a:t>
            </a:r>
            <a:endParaRPr lang="en-US" sz="2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328498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Can you really...?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4365104"/>
            <a:ext cx="2995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What would happen if...?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3717032"/>
            <a:ext cx="2921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Do you really think...?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515719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Is it really worth...?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4941168"/>
            <a:ext cx="2956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How will your conscience cope if...?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2080" y="5998789"/>
            <a:ext cx="308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Are we expected to...?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380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561</Words>
  <Application>Microsoft Office PowerPoint</Application>
  <PresentationFormat>On-screen Show (4:3)</PresentationFormat>
  <Paragraphs>92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 15022016</dc:creator>
  <cp:lastModifiedBy>B 15022016</cp:lastModifiedBy>
  <cp:revision>1</cp:revision>
  <dcterms:created xsi:type="dcterms:W3CDTF">2020-05-27T14:13:36Z</dcterms:created>
  <dcterms:modified xsi:type="dcterms:W3CDTF">2020-05-27T14:27:26Z</dcterms:modified>
</cp:coreProperties>
</file>