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5" r:id="rId63"/>
    <p:sldId id="326" r:id="rId64"/>
    <p:sldId id="327" r:id="rId65"/>
    <p:sldId id="328" r:id="rId66"/>
    <p:sldId id="329" r:id="rId67"/>
    <p:sldId id="330" r:id="rId68"/>
    <p:sldId id="331" r:id="rId69"/>
    <p:sldId id="332" r:id="rId70"/>
    <p:sldId id="337" r:id="rId71"/>
    <p:sldId id="338" r:id="rId72"/>
    <p:sldId id="339" r:id="rId73"/>
    <p:sldId id="340" r:id="rId74"/>
    <p:sldId id="341" r:id="rId75"/>
    <p:sldId id="342" r:id="rId76"/>
    <p:sldId id="343" r:id="rId77"/>
    <p:sldId id="349" r:id="rId78"/>
    <p:sldId id="350" r:id="rId79"/>
    <p:sldId id="419" r:id="rId80"/>
    <p:sldId id="351" r:id="rId81"/>
    <p:sldId id="352" r:id="rId82"/>
    <p:sldId id="353" r:id="rId83"/>
    <p:sldId id="354" r:id="rId84"/>
    <p:sldId id="355" r:id="rId85"/>
    <p:sldId id="356" r:id="rId86"/>
    <p:sldId id="361" r:id="rId87"/>
    <p:sldId id="362" r:id="rId88"/>
    <p:sldId id="363" r:id="rId89"/>
    <p:sldId id="364" r:id="rId90"/>
    <p:sldId id="365" r:id="rId91"/>
    <p:sldId id="366" r:id="rId92"/>
    <p:sldId id="367" r:id="rId93"/>
    <p:sldId id="397" r:id="rId94"/>
    <p:sldId id="401" r:id="rId95"/>
    <p:sldId id="407" r:id="rId96"/>
    <p:sldId id="408" r:id="rId97"/>
    <p:sldId id="409" r:id="rId98"/>
    <p:sldId id="410" r:id="rId99"/>
    <p:sldId id="421" r:id="rId100"/>
    <p:sldId id="422" r:id="rId101"/>
    <p:sldId id="423" r:id="rId102"/>
    <p:sldId id="424" r:id="rId103"/>
    <p:sldId id="425" r:id="rId104"/>
    <p:sldId id="426" r:id="rId105"/>
    <p:sldId id="427" r:id="rId106"/>
    <p:sldId id="412" r:id="rId107"/>
    <p:sldId id="415" r:id="rId108"/>
    <p:sldId id="413" r:id="rId109"/>
    <p:sldId id="414" r:id="rId110"/>
    <p:sldId id="428" r:id="rId111"/>
    <p:sldId id="416" r:id="rId1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3B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42B29-E947-4881-B364-5FE601BF9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E63F1A-9013-4050-9165-E39CDB58C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E29E9-F63F-4E23-9F7B-5F19A1092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006D-B556-421D-B6C2-9259AC4B610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217D6-2C78-42DD-BD1C-195025372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16ED0-8FD2-4662-A604-44211414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1BAE-676C-4496-9072-84A01B081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19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BC4AE-7AA7-4E9D-9341-722449930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61B58-BF81-405A-BD47-378CF7914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FCDB1-A13B-4F0A-BB71-7F7F07C92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006D-B556-421D-B6C2-9259AC4B610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D0E8E-7AA3-4D7A-BC33-6F21C5143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23A09-BC86-48DA-9D30-90C8D8478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1BAE-676C-4496-9072-84A01B081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43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EDCB77-89E4-483D-A7E1-3E655ADBE7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E9199-903F-473C-930D-D460A856C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A2644-C9A1-407E-BE62-FBA8AA3A3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006D-B556-421D-B6C2-9259AC4B610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2B9E2-FF4D-49D9-8583-2BC9B986D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24B5A-EB0F-4E87-8551-90D20C534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1BAE-676C-4496-9072-84A01B081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32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BAFD-4E3B-4BA6-8211-BB3334C47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1A3A1-7086-426C-9E7C-081CC2CCC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D933A-8B70-4EAD-838C-559E58231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006D-B556-421D-B6C2-9259AC4B610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920B2-C33F-48D9-9678-19F1DF4A9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0FFDC-500B-40DE-A42B-50C4E881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1BAE-676C-4496-9072-84A01B081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58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34A2B-475D-442F-AEAB-290CDA215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CE702-AADE-4FB2-B9B6-E086BE1ED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2E5C3-92B1-4D20-AD2F-6D171484A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006D-B556-421D-B6C2-9259AC4B610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C478B-9929-4DCD-B278-168C8FDFF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21FF3-4148-4134-981C-0E1CA5EDE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1BAE-676C-4496-9072-84A01B081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81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3473B-781C-480B-B1BD-80C6C0F6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D0581-7E5E-4368-B188-84CE84766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DAE26-2C39-454C-A0C3-E018E8F7C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99BD2-0F13-4FBF-88E7-E5174F77A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006D-B556-421D-B6C2-9259AC4B610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569C8-9129-4981-BF3B-3F96BDCD9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FD5B6C-69B2-4BBA-BE56-72784A02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1BAE-676C-4496-9072-84A01B081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83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6AA2-A2DB-493D-A580-BB40E3B63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1DB64-D3C4-47F8-BF7F-F5B1B6348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457D4E-E033-4BC3-89C0-5F5C9B5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307AA7-D199-4FFB-A996-03F3A305F2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288392-FC69-4703-83C8-A1CB0E78E9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B29959-2BE1-4AF4-839C-AE66BDF4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006D-B556-421D-B6C2-9259AC4B610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3B4353-F99D-4564-906F-00529F25D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1062BB-80A3-4BD4-AA46-8CD55DDE5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1BAE-676C-4496-9072-84A01B081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22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60582-EC98-4D6B-8BA3-0F3B147AB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E8B97-63BF-4486-B973-ADB3A8758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006D-B556-421D-B6C2-9259AC4B610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ABBA7B-14EE-452D-9F92-72B707B97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73D9A9-88B3-43C8-8A79-EC7887BC8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1BAE-676C-4496-9072-84A01B081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1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FF154-7F71-4EB6-A513-B84A48A7E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006D-B556-421D-B6C2-9259AC4B610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A464E5-E59C-4AE0-A021-33E3BEB77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D83EA-DCD3-4F64-96C7-187A3BC69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1BAE-676C-4496-9072-84A01B081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971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4BE9F-3A01-4CDF-9710-E9058133B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9D7B4-670C-4EFD-BF26-7EED5BB6F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7A026-0775-4DD8-8DB3-1E6522A6A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FA184-D9A3-45D1-8EFE-A98EA0D04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006D-B556-421D-B6C2-9259AC4B610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4DDF0D-2F03-4364-BEE1-FE990BDBC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FE599-88F0-4551-8665-65CA528E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1BAE-676C-4496-9072-84A01B081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9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76270-9779-4F92-B775-594CC9A22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D1989E-F72E-4FD6-AFF9-7BCF25BB35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CBE7C-E13D-4FD0-B88F-FF41AA39D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12C93-602D-42FE-A035-3EC38D51C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006D-B556-421D-B6C2-9259AC4B610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E8D6F-F152-430E-AA4D-A623D4058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F34E89-E565-42BF-BF27-452EE4AE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1BAE-676C-4496-9072-84A01B081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07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111057-FFF3-4F97-9638-0394507EC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02B14-B046-4186-8D3B-838623522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9EC95-5D95-47DC-B3A4-0467049F6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C006D-B556-421D-B6C2-9259AC4B610F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F235F-DCDA-4AF0-B1B0-243A39105E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6D4AE-45CF-4DDC-8BE1-F7D960798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E1BAE-676C-4496-9072-84A01B081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6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B90F0-29D3-4DF4-91E0-A30F91BD65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Phonics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C77E6D-9BD6-4AB9-8A73-D86326D6CB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Junior Infants</a:t>
            </a:r>
          </a:p>
          <a:p>
            <a:r>
              <a:rPr lang="en-GB" dirty="0" smtClean="0"/>
              <a:t>27</a:t>
            </a:r>
            <a:r>
              <a:rPr lang="en-GB" baseline="30000" dirty="0" smtClean="0"/>
              <a:t>th</a:t>
            </a:r>
            <a:r>
              <a:rPr lang="en-GB" dirty="0" smtClean="0"/>
              <a:t> April- 1</a:t>
            </a:r>
            <a:r>
              <a:rPr lang="en-GB" baseline="30000" dirty="0" smtClean="0"/>
              <a:t>st</a:t>
            </a:r>
            <a:r>
              <a:rPr lang="en-GB" dirty="0" smtClean="0"/>
              <a:t> 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6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err="1">
                <a:latin typeface="Comic Sans MS" panose="030F0702030302020204" pitchFamily="66" charset="0"/>
                <a:cs typeface="Arial" panose="020B0604020202020204" pitchFamily="34" charset="0"/>
              </a:rPr>
              <a:t>ar</a:t>
            </a:r>
            <a:endParaRPr lang="en-GB" sz="166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11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684" y="3798804"/>
            <a:ext cx="10515600" cy="2393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00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The</a:t>
            </a:r>
            <a:r>
              <a:rPr lang="en-GB" sz="10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sun is hot.</a:t>
            </a:r>
            <a:endParaRPr lang="en-GB" sz="100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66146" y="5045852"/>
            <a:ext cx="273600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272840" y="5045852"/>
            <a:ext cx="273600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571998" y="5045852"/>
            <a:ext cx="273600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607338" y="5045852"/>
            <a:ext cx="273600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152144" y="5045852"/>
            <a:ext cx="273600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9013660" y="5045852"/>
            <a:ext cx="273600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8427115" y="5045852"/>
            <a:ext cx="273600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7685165" y="5045852"/>
            <a:ext cx="273600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Library of sun shining picture transparent png fil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115" y="609868"/>
            <a:ext cx="3092785" cy="295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03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10000" b="1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00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I</a:t>
            </a:r>
            <a:r>
              <a:rPr lang="en-GB" sz="10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sleep in a bed. </a:t>
            </a:r>
            <a:endParaRPr lang="en-GB" sz="100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036337" y="4915905"/>
            <a:ext cx="273600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374103" y="4915905"/>
            <a:ext cx="273600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375479" y="4915905"/>
            <a:ext cx="273600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437023" y="4915905"/>
            <a:ext cx="273600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609848" y="4915905"/>
            <a:ext cx="273600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8814133" y="4915905"/>
            <a:ext cx="273600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8075193" y="4915905"/>
            <a:ext cx="273600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7012405" y="4915905"/>
            <a:ext cx="273600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005760" y="4915905"/>
            <a:ext cx="273600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9611228" y="4915905"/>
            <a:ext cx="273600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Free Bed Cliparts, Download Free Clip Art, Free Clip Art o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551" y="497389"/>
            <a:ext cx="3957386" cy="223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45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337" y="3056605"/>
            <a:ext cx="11871158" cy="2830847"/>
          </a:xfrm>
        </p:spPr>
        <p:txBody>
          <a:bodyPr>
            <a:noAutofit/>
          </a:bodyPr>
          <a:lstStyle/>
          <a:p>
            <a:pPr algn="l"/>
            <a:r>
              <a:rPr lang="en-GB" sz="8000" b="1" dirty="0" smtClean="0">
                <a:latin typeface="Comic Sans MS" panose="030F0702030302020204" pitchFamily="66" charset="0"/>
              </a:rPr>
              <a:t>We</a:t>
            </a:r>
            <a:r>
              <a:rPr lang="en-GB" sz="8000" dirty="0" smtClean="0">
                <a:latin typeface="Comic Sans MS" panose="030F0702030302020204" pitchFamily="66" charset="0"/>
              </a:rPr>
              <a:t> had eggs for dinner.</a:t>
            </a:r>
            <a:endParaRPr lang="en-GB" sz="8000" dirty="0">
              <a:latin typeface="Comic Sans MS" panose="030F0702030302020204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44885" y="4155707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886570" y="4155707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528255" y="4155707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249141" y="4155707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853853" y="4155707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108402" y="4155707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9058740" y="4155707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8643671" y="4155707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444517" y="4155707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699066" y="4155707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0715606" y="4155707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9705962" y="4155707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 descr="Free Carton Eggs Cliparts, Download Free Clip Art, Free Clip Ar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71" y="246957"/>
            <a:ext cx="3805689" cy="252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45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471" y="2174959"/>
            <a:ext cx="11039308" cy="2879725"/>
          </a:xfrm>
        </p:spPr>
        <p:txBody>
          <a:bodyPr>
            <a:normAutofit/>
          </a:bodyPr>
          <a:lstStyle/>
          <a:p>
            <a:r>
              <a:rPr lang="en-GB" sz="10000" b="1" dirty="0" smtClean="0">
                <a:latin typeface="Comic Sans MS" panose="030F0702030302020204" pitchFamily="66" charset="0"/>
              </a:rPr>
              <a:t>I</a:t>
            </a:r>
            <a:r>
              <a:rPr lang="en-GB" sz="10000" dirty="0" smtClean="0">
                <a:latin typeface="Comic Sans MS" panose="030F0702030302020204" pitchFamily="66" charset="0"/>
              </a:rPr>
              <a:t> </a:t>
            </a:r>
            <a:r>
              <a:rPr lang="en-GB" sz="10000" b="1" dirty="0" smtClean="0">
                <a:latin typeface="Comic Sans MS" panose="030F0702030302020204" pitchFamily="66" charset="0"/>
              </a:rPr>
              <a:t>go</a:t>
            </a:r>
            <a:r>
              <a:rPr lang="en-GB" sz="10000" dirty="0" smtClean="0">
                <a:latin typeface="Comic Sans MS" panose="030F0702030302020204" pitchFamily="66" charset="0"/>
              </a:rPr>
              <a:t> up </a:t>
            </a:r>
            <a:r>
              <a:rPr lang="en-GB" sz="10000" b="1" dirty="0" smtClean="0">
                <a:latin typeface="Comic Sans MS" panose="030F0702030302020204" pitchFamily="66" charset="0"/>
              </a:rPr>
              <a:t>the</a:t>
            </a:r>
            <a:r>
              <a:rPr lang="en-GB" sz="10000" dirty="0" smtClean="0">
                <a:latin typeface="Comic Sans MS" panose="030F0702030302020204" pitchFamily="66" charset="0"/>
              </a:rPr>
              <a:t> steps.</a:t>
            </a:r>
            <a:endParaRPr lang="en-GB" sz="10000" dirty="0">
              <a:latin typeface="Comic Sans MS" panose="030F0702030302020204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752843" y="5053141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314316" y="5053141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883684" y="5053141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9698432" y="5053141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153505" y="5053141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8565474" y="5053141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440142" y="5053141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98" name="Picture 2" descr="Going Up Step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378" y="542201"/>
            <a:ext cx="2591970" cy="259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87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37" y="1709738"/>
            <a:ext cx="11855115" cy="3167062"/>
          </a:xfrm>
        </p:spPr>
        <p:txBody>
          <a:bodyPr>
            <a:normAutofit/>
          </a:bodyPr>
          <a:lstStyle/>
          <a:p>
            <a:r>
              <a:rPr lang="en-GB" sz="9000" b="1" dirty="0" smtClean="0">
                <a:latin typeface="Comic Sans MS" panose="030F0702030302020204" pitchFamily="66" charset="0"/>
              </a:rPr>
              <a:t>She</a:t>
            </a:r>
            <a:r>
              <a:rPr lang="en-GB" sz="9000" dirty="0" smtClean="0">
                <a:latin typeface="Comic Sans MS" panose="030F0702030302020204" pitchFamily="66" charset="0"/>
              </a:rPr>
              <a:t> </a:t>
            </a:r>
            <a:r>
              <a:rPr lang="en-GB" sz="9000" b="1" dirty="0" smtClean="0">
                <a:latin typeface="Comic Sans MS" panose="030F0702030302020204" pitchFamily="66" charset="0"/>
              </a:rPr>
              <a:t>was</a:t>
            </a:r>
            <a:r>
              <a:rPr lang="en-GB" sz="9000" dirty="0" smtClean="0">
                <a:latin typeface="Comic Sans MS" panose="030F0702030302020204" pitchFamily="66" charset="0"/>
              </a:rPr>
              <a:t> six in March.</a:t>
            </a:r>
            <a:endParaRPr lang="en-GB" sz="9000" dirty="0">
              <a:latin typeface="Comic Sans MS" panose="030F0702030302020204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116422" y="4711171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8473711" y="4711171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393392" y="4711171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6882060" y="4711171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039347" y="4711171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533517" y="4711171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658465" y="4711171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9548528" y="4711171"/>
            <a:ext cx="273726" cy="273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2" name="Picture 2" descr="Cake 6 Candles Clip Art at Clker.com - vector clip art onlin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942" y="366712"/>
            <a:ext cx="2838450" cy="268605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0076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1894" y="380273"/>
            <a:ext cx="1001027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Comic Sans MS" panose="030F0702030302020204" pitchFamily="66" charset="0"/>
              </a:rPr>
              <a:t>The sun is hot</a:t>
            </a:r>
            <a:r>
              <a:rPr lang="en-GB" sz="4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sz="4400" dirty="0">
                <a:latin typeface="Comic Sans MS" panose="030F0702030302020204" pitchFamily="66" charset="0"/>
              </a:rPr>
              <a:t/>
            </a:r>
            <a:br>
              <a:rPr lang="en-GB" sz="4400" dirty="0">
                <a:latin typeface="Comic Sans MS" panose="030F0702030302020204" pitchFamily="66" charset="0"/>
              </a:rPr>
            </a:br>
            <a:r>
              <a:rPr lang="en-GB" sz="4400" dirty="0">
                <a:latin typeface="Comic Sans MS" panose="030F0702030302020204" pitchFamily="66" charset="0"/>
              </a:rPr>
              <a:t>I sleep in a bed</a:t>
            </a:r>
            <a:r>
              <a:rPr lang="en-GB" sz="4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sz="4400" dirty="0">
                <a:latin typeface="Comic Sans MS" panose="030F0702030302020204" pitchFamily="66" charset="0"/>
              </a:rPr>
              <a:t/>
            </a:r>
            <a:br>
              <a:rPr lang="en-GB" sz="4400" dirty="0">
                <a:latin typeface="Comic Sans MS" panose="030F0702030302020204" pitchFamily="66" charset="0"/>
              </a:rPr>
            </a:br>
            <a:r>
              <a:rPr lang="en-GB" sz="4400" dirty="0">
                <a:latin typeface="Comic Sans MS" panose="030F0702030302020204" pitchFamily="66" charset="0"/>
              </a:rPr>
              <a:t>We had eggs for dinner</a:t>
            </a:r>
            <a:r>
              <a:rPr lang="en-GB" sz="4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sz="4400" dirty="0">
                <a:latin typeface="Comic Sans MS" panose="030F0702030302020204" pitchFamily="66" charset="0"/>
              </a:rPr>
              <a:t/>
            </a:r>
            <a:br>
              <a:rPr lang="en-GB" sz="4400" dirty="0">
                <a:latin typeface="Comic Sans MS" panose="030F0702030302020204" pitchFamily="66" charset="0"/>
              </a:rPr>
            </a:br>
            <a:r>
              <a:rPr lang="en-GB" sz="4400" dirty="0">
                <a:latin typeface="Comic Sans MS" panose="030F0702030302020204" pitchFamily="66" charset="0"/>
              </a:rPr>
              <a:t>I go up the steps</a:t>
            </a:r>
            <a:r>
              <a:rPr lang="en-GB" sz="4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sz="4400" dirty="0">
                <a:latin typeface="Comic Sans MS" panose="030F0702030302020204" pitchFamily="66" charset="0"/>
              </a:rPr>
              <a:t/>
            </a:r>
            <a:br>
              <a:rPr lang="en-GB" sz="4400" dirty="0">
                <a:latin typeface="Comic Sans MS" panose="030F0702030302020204" pitchFamily="66" charset="0"/>
              </a:rPr>
            </a:br>
            <a:r>
              <a:rPr lang="en-GB" sz="4400" dirty="0">
                <a:latin typeface="Comic Sans MS" panose="030F0702030302020204" pitchFamily="66" charset="0"/>
              </a:rPr>
              <a:t>She was six in March.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77604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31F25-7980-4A39-AB13-0BCBA9422B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This activity can be done orally or the children can write down the missing sound on a piece of paper. Say the word and clap out the sounds.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CCF0D67-1613-492C-B30B-81C0B7630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Word Games</a:t>
            </a:r>
          </a:p>
        </p:txBody>
      </p:sp>
    </p:spTree>
    <p:extLst>
      <p:ext uri="{BB962C8B-B14F-4D97-AF65-F5344CB8AC3E}">
        <p14:creationId xmlns:p14="http://schemas.microsoft.com/office/powerpoint/2010/main" val="429327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49300-ACC0-4E68-BC03-E80FD18F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  <a:cs typeface="Arial" panose="020B0604020202020204" pitchFamily="34" charset="0"/>
              </a:rPr>
              <a:t>Can you find the missing sound?</a:t>
            </a:r>
            <a:endParaRPr lang="en-GB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A56FC-3F1A-4780-8445-01824ABAC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2540" y="6035709"/>
            <a:ext cx="4680824" cy="1274261"/>
          </a:xfrm>
        </p:spPr>
        <p:txBody>
          <a:bodyPr/>
          <a:lstStyle/>
          <a:p>
            <a:pPr marL="0" indent="0" algn="ctr">
              <a:buNone/>
            </a:pP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6146" name="Picture 2" descr="That Is A Dog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789" y="1604447"/>
            <a:ext cx="2743200" cy="292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91789" y="4713131"/>
            <a:ext cx="47645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Comic Sans MS" panose="030F0702030302020204" pitchFamily="66" charset="0"/>
              </a:rPr>
              <a:t>d</a:t>
            </a:r>
            <a:r>
              <a:rPr lang="en-GB" sz="7200" dirty="0" smtClean="0">
                <a:latin typeface="Comic Sans MS" panose="030F0702030302020204" pitchFamily="66" charset="0"/>
              </a:rPr>
              <a:t> __ g</a:t>
            </a:r>
            <a:endParaRPr lang="en-GB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02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49300-ACC0-4E68-BC03-E80FD18F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  <a:cs typeface="Arial" panose="020B0604020202020204" pitchFamily="34" charset="0"/>
              </a:rPr>
              <a:t>Can you find the missing sound?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27421" y="4539916"/>
            <a:ext cx="4904874" cy="14437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7200" dirty="0">
                <a:latin typeface="Comic Sans MS" panose="030F0702030302020204" pitchFamily="66" charset="0"/>
              </a:rPr>
              <a:t>n</a:t>
            </a:r>
            <a:r>
              <a:rPr lang="en-GB" sz="7200" dirty="0" smtClean="0">
                <a:latin typeface="Comic Sans MS" panose="030F0702030302020204" pitchFamily="66" charset="0"/>
              </a:rPr>
              <a:t> __ t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pic>
        <p:nvPicPr>
          <p:cNvPr id="7172" name="Picture 4" descr="Free Net Cliparts, Download Free Clip Art, Free Clip Art o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049" y="1690688"/>
            <a:ext cx="3117014" cy="2039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75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49300-ACC0-4E68-BC03-E80FD18F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  <a:cs typeface="Arial" panose="020B0604020202020204" pitchFamily="34" charset="0"/>
              </a:rPr>
              <a:t>Can you find the missing sound?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A56FC-3F1A-4780-8445-01824ABAC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5494" y="4620127"/>
            <a:ext cx="5193632" cy="115578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28800" dirty="0">
                <a:latin typeface="Comic Sans MS" panose="030F0702030302020204" pitchFamily="66" charset="0"/>
              </a:rPr>
              <a:t>m</a:t>
            </a:r>
            <a:r>
              <a:rPr lang="en-GB" sz="28800" dirty="0" smtClean="0">
                <a:latin typeface="Comic Sans MS" panose="030F0702030302020204" pitchFamily="66" charset="0"/>
              </a:rPr>
              <a:t> __ g</a:t>
            </a:r>
            <a:endParaRPr lang="en-GB" sz="28800" dirty="0">
              <a:latin typeface="Comic Sans MS" panose="030F0702030302020204" pitchFamily="66" charset="0"/>
            </a:endParaRPr>
          </a:p>
        </p:txBody>
      </p:sp>
      <p:pic>
        <p:nvPicPr>
          <p:cNvPr id="8194" name="Picture 2" descr="Free Coffee Mug Clipart, Download Free Clip Art, Free Clip Art o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838" y="1568032"/>
            <a:ext cx="3534109" cy="286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4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63845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  <a:cs typeface="Arial" panose="020B0604020202020204" pitchFamily="34" charset="0"/>
              </a:rPr>
              <a:t>Can you find the missing sound?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0084" y="5037220"/>
            <a:ext cx="4507832" cy="10748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7200" dirty="0" smtClean="0">
                <a:latin typeface="Comic Sans MS" panose="030F0702030302020204" pitchFamily="66" charset="0"/>
              </a:rPr>
              <a:t>c _ t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pic>
        <p:nvPicPr>
          <p:cNvPr id="9218" name="Picture 2" descr="Cat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296" y="1492292"/>
            <a:ext cx="2436504" cy="314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37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49300-ACC0-4E68-BC03-E80FD18FD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559" y="0"/>
            <a:ext cx="2279374" cy="6858000"/>
          </a:xfrm>
        </p:spPr>
        <p:txBody>
          <a:bodyPr vert="horz">
            <a:norm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  <a:cs typeface="Arial" panose="020B0604020202020204" pitchFamily="34" charset="0"/>
              </a:rPr>
              <a:t>Play ‘I Spy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</a:p>
        </p:txBody>
      </p:sp>
      <p:pic>
        <p:nvPicPr>
          <p:cNvPr id="1026" name="Picture 2" descr="Image result for i spy pictures">
            <a:extLst>
              <a:ext uri="{FF2B5EF4-FFF2-40B4-BE49-F238E27FC236}">
                <a16:creationId xmlns:a16="http://schemas.microsoft.com/office/drawing/2014/main" id="{7045BEE1-D1D6-47AE-BB90-B5B875FBE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554" y="0"/>
            <a:ext cx="53228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13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67034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32865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err="1">
                <a:latin typeface="Comic Sans MS" panose="030F0702030302020204" pitchFamily="66" charset="0"/>
                <a:cs typeface="Arial" panose="020B0604020202020204" pitchFamily="34" charset="0"/>
              </a:rPr>
              <a:t>ee</a:t>
            </a:r>
            <a:endParaRPr lang="en-GB" sz="166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7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err="1">
                <a:latin typeface="Comic Sans MS" panose="030F0702030302020204" pitchFamily="66" charset="0"/>
                <a:cs typeface="Arial" panose="020B0604020202020204" pitchFamily="34" charset="0"/>
              </a:rPr>
              <a:t>oo</a:t>
            </a:r>
            <a:endParaRPr lang="en-GB" sz="166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29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err="1">
                <a:latin typeface="Comic Sans MS" panose="030F0702030302020204" pitchFamily="66" charset="0"/>
                <a:cs typeface="Arial" panose="020B0604020202020204" pitchFamily="34" charset="0"/>
              </a:rPr>
              <a:t>qu</a:t>
            </a:r>
            <a:endParaRPr lang="en-GB" sz="166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94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oi</a:t>
            </a:r>
          </a:p>
        </p:txBody>
      </p:sp>
    </p:spTree>
    <p:extLst>
      <p:ext uri="{BB962C8B-B14F-4D97-AF65-F5344CB8AC3E}">
        <p14:creationId xmlns:p14="http://schemas.microsoft.com/office/powerpoint/2010/main" val="2591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15965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7661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85D76-5C74-48FC-95AB-A62C3CDA32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351692"/>
            <a:ext cx="10663989" cy="58726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Please use this PowerPoint to revise the phonics that we have covered to date, when you can.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 smtClean="0"/>
              <a:t>sounds and tricky words </a:t>
            </a:r>
            <a:r>
              <a:rPr lang="en-GB" dirty="0"/>
              <a:t>should be revised each day (if possible</a:t>
            </a:r>
            <a:r>
              <a:rPr lang="en-GB" dirty="0" smtClean="0"/>
              <a:t>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 have also included some blending work and reading simple sentences. These can be read multiple times to develop fluency.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There are a huge amount of slides here, but you should be able to go through them quite quickly. There is no need to spend more than 10 minutes a day on this.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Please do not feel under pressure, do what you can.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0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30471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err="1">
                <a:latin typeface="Comic Sans MS" panose="030F0702030302020204" pitchFamily="66" charset="0"/>
                <a:cs typeface="Arial" panose="020B0604020202020204" pitchFamily="34" charset="0"/>
              </a:rPr>
              <a:t>oa</a:t>
            </a:r>
            <a:endParaRPr lang="en-GB" sz="166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79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09170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55140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err="1">
                <a:latin typeface="Comic Sans MS" panose="030F0702030302020204" pitchFamily="66" charset="0"/>
                <a:cs typeface="Arial" panose="020B0604020202020204" pitchFamily="34" charset="0"/>
              </a:rPr>
              <a:t>ue</a:t>
            </a:r>
            <a:endParaRPr lang="en-GB" sz="166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89029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72127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0707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58392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72715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DBBC6-8E81-4C1D-8325-88709158C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Sounds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31F25-7980-4A39-AB13-0BCBA9422B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the 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 and do the action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35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err="1">
                <a:latin typeface="Comic Sans MS" panose="030F0702030302020204" pitchFamily="66" charset="0"/>
                <a:cs typeface="Arial" panose="020B0604020202020204" pitchFamily="34" charset="0"/>
              </a:rPr>
              <a:t>sh</a:t>
            </a:r>
            <a:endParaRPr lang="en-GB" sz="166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err="1">
                <a:latin typeface="Comic Sans MS" panose="030F0702030302020204" pitchFamily="66" charset="0"/>
                <a:cs typeface="Arial" panose="020B0604020202020204" pitchFamily="34" charset="0"/>
              </a:rPr>
              <a:t>ou</a:t>
            </a:r>
            <a:endParaRPr lang="en-GB" sz="166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8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6075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09957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68224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311220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ng</a:t>
            </a:r>
          </a:p>
        </p:txBody>
      </p:sp>
    </p:spTree>
    <p:extLst>
      <p:ext uri="{BB962C8B-B14F-4D97-AF65-F5344CB8AC3E}">
        <p14:creationId xmlns:p14="http://schemas.microsoft.com/office/powerpoint/2010/main" val="183423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err="1">
                <a:latin typeface="Comic Sans MS" panose="030F0702030302020204" pitchFamily="66" charset="0"/>
                <a:cs typeface="Arial" panose="020B0604020202020204" pitchFamily="34" charset="0"/>
              </a:rPr>
              <a:t>th</a:t>
            </a:r>
            <a:endParaRPr lang="en-GB" sz="166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08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err="1">
                <a:latin typeface="Comic Sans MS" panose="030F0702030302020204" pitchFamily="66" charset="0"/>
                <a:cs typeface="Arial" panose="020B0604020202020204" pitchFamily="34" charset="0"/>
              </a:rPr>
              <a:t>er</a:t>
            </a:r>
            <a:endParaRPr lang="en-GB" sz="166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97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70179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15885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95930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98986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err="1">
                <a:latin typeface="Comic Sans MS" panose="030F0702030302020204" pitchFamily="66" charset="0"/>
                <a:cs typeface="Arial" panose="020B0604020202020204" pitchFamily="34" charset="0"/>
              </a:rPr>
              <a:t>ie</a:t>
            </a:r>
            <a:endParaRPr lang="en-GB" sz="166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84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6237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err="1">
                <a:latin typeface="Comic Sans MS" panose="030F0702030302020204" pitchFamily="66" charset="0"/>
                <a:cs typeface="Arial" panose="020B0604020202020204" pitchFamily="34" charset="0"/>
              </a:rPr>
              <a:t>ou</a:t>
            </a:r>
            <a:endParaRPr lang="en-GB" sz="166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46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93722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DBBC6-8E81-4C1D-8325-88709158C95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Tricky Words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31F25-7980-4A39-AB13-0BCBA9422B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the tricky word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250588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120028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said</a:t>
            </a:r>
          </a:p>
        </p:txBody>
      </p:sp>
    </p:spTree>
    <p:extLst>
      <p:ext uri="{BB962C8B-B14F-4D97-AF65-F5344CB8AC3E}">
        <p14:creationId xmlns:p14="http://schemas.microsoft.com/office/powerpoint/2010/main" val="243421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94788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they</a:t>
            </a:r>
          </a:p>
        </p:txBody>
      </p:sp>
    </p:spTree>
    <p:extLst>
      <p:ext uri="{BB962C8B-B14F-4D97-AF65-F5344CB8AC3E}">
        <p14:creationId xmlns:p14="http://schemas.microsoft.com/office/powerpoint/2010/main" val="259062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like</a:t>
            </a:r>
          </a:p>
        </p:txBody>
      </p:sp>
    </p:spTree>
    <p:extLst>
      <p:ext uri="{BB962C8B-B14F-4D97-AF65-F5344CB8AC3E}">
        <p14:creationId xmlns:p14="http://schemas.microsoft.com/office/powerpoint/2010/main" val="138534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little</a:t>
            </a:r>
          </a:p>
        </p:txBody>
      </p:sp>
    </p:spTree>
    <p:extLst>
      <p:ext uri="{BB962C8B-B14F-4D97-AF65-F5344CB8AC3E}">
        <p14:creationId xmlns:p14="http://schemas.microsoft.com/office/powerpoint/2010/main" val="161364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many</a:t>
            </a:r>
          </a:p>
        </p:txBody>
      </p:sp>
    </p:spTree>
    <p:extLst>
      <p:ext uri="{BB962C8B-B14F-4D97-AF65-F5344CB8AC3E}">
        <p14:creationId xmlns:p14="http://schemas.microsoft.com/office/powerpoint/2010/main" val="414250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39221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30660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9072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your</a:t>
            </a:r>
          </a:p>
        </p:txBody>
      </p:sp>
    </p:spTree>
    <p:extLst>
      <p:ext uri="{BB962C8B-B14F-4D97-AF65-F5344CB8AC3E}">
        <p14:creationId xmlns:p14="http://schemas.microsoft.com/office/powerpoint/2010/main" val="15308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so</a:t>
            </a:r>
          </a:p>
        </p:txBody>
      </p:sp>
    </p:spTree>
    <p:extLst>
      <p:ext uri="{BB962C8B-B14F-4D97-AF65-F5344CB8AC3E}">
        <p14:creationId xmlns:p14="http://schemas.microsoft.com/office/powerpoint/2010/main" val="15139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one</a:t>
            </a:r>
          </a:p>
        </p:txBody>
      </p:sp>
    </p:spTree>
    <p:extLst>
      <p:ext uri="{BB962C8B-B14F-4D97-AF65-F5344CB8AC3E}">
        <p14:creationId xmlns:p14="http://schemas.microsoft.com/office/powerpoint/2010/main" val="30030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391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when</a:t>
            </a:r>
          </a:p>
        </p:txBody>
      </p:sp>
    </p:spTree>
    <p:extLst>
      <p:ext uri="{BB962C8B-B14F-4D97-AF65-F5344CB8AC3E}">
        <p14:creationId xmlns:p14="http://schemas.microsoft.com/office/powerpoint/2010/main" val="184060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where</a:t>
            </a:r>
          </a:p>
        </p:txBody>
      </p:sp>
    </p:spTree>
    <p:extLst>
      <p:ext uri="{BB962C8B-B14F-4D97-AF65-F5344CB8AC3E}">
        <p14:creationId xmlns:p14="http://schemas.microsoft.com/office/powerpoint/2010/main" val="425657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0454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103459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219378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17294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only</a:t>
            </a:r>
          </a:p>
        </p:txBody>
      </p:sp>
    </p:spTree>
    <p:extLst>
      <p:ext uri="{BB962C8B-B14F-4D97-AF65-F5344CB8AC3E}">
        <p14:creationId xmlns:p14="http://schemas.microsoft.com/office/powerpoint/2010/main" val="10269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live</a:t>
            </a:r>
          </a:p>
        </p:txBody>
      </p:sp>
    </p:spTree>
    <p:extLst>
      <p:ext uri="{BB962C8B-B14F-4D97-AF65-F5344CB8AC3E}">
        <p14:creationId xmlns:p14="http://schemas.microsoft.com/office/powerpoint/2010/main" val="125493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which</a:t>
            </a:r>
          </a:p>
        </p:txBody>
      </p:sp>
    </p:spTree>
    <p:extLst>
      <p:ext uri="{BB962C8B-B14F-4D97-AF65-F5344CB8AC3E}">
        <p14:creationId xmlns:p14="http://schemas.microsoft.com/office/powerpoint/2010/main" val="409145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more</a:t>
            </a:r>
          </a:p>
        </p:txBody>
      </p:sp>
    </p:spTree>
    <p:extLst>
      <p:ext uri="{BB962C8B-B14F-4D97-AF65-F5344CB8AC3E}">
        <p14:creationId xmlns:p14="http://schemas.microsoft.com/office/powerpoint/2010/main" val="18874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ai</a:t>
            </a:r>
          </a:p>
        </p:txBody>
      </p:sp>
    </p:spTree>
    <p:extLst>
      <p:ext uri="{BB962C8B-B14F-4D97-AF65-F5344CB8AC3E}">
        <p14:creationId xmlns:p14="http://schemas.microsoft.com/office/powerpoint/2010/main" val="311720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317832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296534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9452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279350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have</a:t>
            </a:r>
          </a:p>
        </p:txBody>
      </p:sp>
    </p:spTree>
    <p:extLst>
      <p:ext uri="{BB962C8B-B14F-4D97-AF65-F5344CB8AC3E}">
        <p14:creationId xmlns:p14="http://schemas.microsoft.com/office/powerpoint/2010/main" val="26080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down</a:t>
            </a:r>
          </a:p>
        </p:txBody>
      </p:sp>
    </p:spTree>
    <p:extLst>
      <p:ext uri="{BB962C8B-B14F-4D97-AF65-F5344CB8AC3E}">
        <p14:creationId xmlns:p14="http://schemas.microsoft.com/office/powerpoint/2010/main" val="139695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why</a:t>
            </a:r>
          </a:p>
        </p:txBody>
      </p:sp>
    </p:spTree>
    <p:extLst>
      <p:ext uri="{BB962C8B-B14F-4D97-AF65-F5344CB8AC3E}">
        <p14:creationId xmlns:p14="http://schemas.microsoft.com/office/powerpoint/2010/main" val="41684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the</a:t>
            </a:r>
          </a:p>
        </p:txBody>
      </p:sp>
    </p:spTree>
    <p:extLst>
      <p:ext uri="{BB962C8B-B14F-4D97-AF65-F5344CB8AC3E}">
        <p14:creationId xmlns:p14="http://schemas.microsoft.com/office/powerpoint/2010/main" val="417448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392347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263" y="224617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166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were</a:t>
            </a:r>
            <a:endParaRPr lang="en-GB" sz="166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13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4396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some</a:t>
            </a:r>
          </a:p>
        </p:txBody>
      </p:sp>
    </p:spTree>
    <p:extLst>
      <p:ext uri="{BB962C8B-B14F-4D97-AF65-F5344CB8AC3E}">
        <p14:creationId xmlns:p14="http://schemas.microsoft.com/office/powerpoint/2010/main" val="173277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there</a:t>
            </a:r>
          </a:p>
        </p:txBody>
      </p:sp>
    </p:spTree>
    <p:extLst>
      <p:ext uri="{BB962C8B-B14F-4D97-AF65-F5344CB8AC3E}">
        <p14:creationId xmlns:p14="http://schemas.microsoft.com/office/powerpoint/2010/main" val="37024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old</a:t>
            </a:r>
          </a:p>
        </p:txBody>
      </p:sp>
    </p:spTree>
    <p:extLst>
      <p:ext uri="{BB962C8B-B14F-4D97-AF65-F5344CB8AC3E}">
        <p14:creationId xmlns:p14="http://schemas.microsoft.com/office/powerpoint/2010/main" val="53509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give</a:t>
            </a:r>
          </a:p>
        </p:txBody>
      </p:sp>
    </p:spTree>
    <p:extLst>
      <p:ext uri="{BB962C8B-B14F-4D97-AF65-F5344CB8AC3E}">
        <p14:creationId xmlns:p14="http://schemas.microsoft.com/office/powerpoint/2010/main" val="129711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any</a:t>
            </a:r>
          </a:p>
        </p:txBody>
      </p:sp>
    </p:spTree>
    <p:extLst>
      <p:ext uri="{BB962C8B-B14F-4D97-AF65-F5344CB8AC3E}">
        <p14:creationId xmlns:p14="http://schemas.microsoft.com/office/powerpoint/2010/main" val="11902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before</a:t>
            </a:r>
          </a:p>
        </p:txBody>
      </p:sp>
    </p:spTree>
    <p:extLst>
      <p:ext uri="{BB962C8B-B14F-4D97-AF65-F5344CB8AC3E}">
        <p14:creationId xmlns:p14="http://schemas.microsoft.com/office/powerpoint/2010/main" val="219866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161901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was</a:t>
            </a:r>
          </a:p>
        </p:txBody>
      </p:sp>
    </p:spTree>
    <p:extLst>
      <p:ext uri="{BB962C8B-B14F-4D97-AF65-F5344CB8AC3E}">
        <p14:creationId xmlns:p14="http://schemas.microsoft.com/office/powerpoint/2010/main" val="12519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come</a:t>
            </a:r>
          </a:p>
        </p:txBody>
      </p:sp>
    </p:spTree>
    <p:extLst>
      <p:ext uri="{BB962C8B-B14F-4D97-AF65-F5344CB8AC3E}">
        <p14:creationId xmlns:p14="http://schemas.microsoft.com/office/powerpoint/2010/main" val="33812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my</a:t>
            </a:r>
          </a:p>
        </p:txBody>
      </p:sp>
    </p:spTree>
    <p:extLst>
      <p:ext uri="{BB962C8B-B14F-4D97-AF65-F5344CB8AC3E}">
        <p14:creationId xmlns:p14="http://schemas.microsoft.com/office/powerpoint/2010/main" val="150209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err="1">
                <a:latin typeface="Comic Sans MS" panose="030F0702030302020204" pitchFamily="66" charset="0"/>
                <a:cs typeface="Arial" panose="020B0604020202020204" pitchFamily="34" charset="0"/>
              </a:rPr>
              <a:t>ch</a:t>
            </a:r>
            <a:endParaRPr lang="en-GB" sz="166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36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34380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what</a:t>
            </a:r>
          </a:p>
        </p:txBody>
      </p:sp>
    </p:spTree>
    <p:extLst>
      <p:ext uri="{BB962C8B-B14F-4D97-AF65-F5344CB8AC3E}">
        <p14:creationId xmlns:p14="http://schemas.microsoft.com/office/powerpoint/2010/main" val="133337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6E236-42CA-4633-B72B-817E393E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>
                <a:latin typeface="Comic Sans MS" panose="030F0702030302020204" pitchFamily="66" charset="0"/>
                <a:cs typeface="Arial" panose="020B0604020202020204" pitchFamily="34" charset="0"/>
              </a:rPr>
              <a:t>who</a:t>
            </a:r>
          </a:p>
        </p:txBody>
      </p:sp>
    </p:spTree>
    <p:extLst>
      <p:ext uri="{BB962C8B-B14F-4D97-AF65-F5344CB8AC3E}">
        <p14:creationId xmlns:p14="http://schemas.microsoft.com/office/powerpoint/2010/main" val="49911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DBBC6-8E81-4C1D-8325-88709158C95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Blending Sounds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31F25-7980-4A39-AB13-0BCBA9422B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 out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these words.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91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3B099-A678-4E6C-9CA4-BA3E6A7A5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0" y="188662"/>
            <a:ext cx="3085011" cy="849721"/>
          </a:xfrm>
        </p:spPr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B0207-6709-425C-ABED-E72BCEE1D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84685" y="785632"/>
            <a:ext cx="3642360" cy="462742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40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tin</a:t>
            </a: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pat</a:t>
            </a: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  <a:cs typeface="Arial" panose="020B0604020202020204" pitchFamily="34" charset="0"/>
              </a:rPr>
              <a:t>m</a:t>
            </a: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ap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shed</a:t>
            </a:r>
          </a:p>
          <a:p>
            <a:pPr marL="0" indent="0">
              <a:buNone/>
            </a:pPr>
            <a:endParaRPr lang="en-GB" sz="40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0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23C44E-1E49-48C9-B244-4DC29DD1E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27207" y="1375268"/>
            <a:ext cx="2148840" cy="4486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hand</a:t>
            </a: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ran</a:t>
            </a: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camp</a:t>
            </a: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hen</a:t>
            </a: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0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65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3B099-A678-4E6C-9CA4-BA3E6A7A5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0389" y="204704"/>
            <a:ext cx="3364832" cy="1158875"/>
          </a:xfrm>
        </p:spPr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B0207-6709-425C-ABED-E72BCEE1D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96979" y="1838492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5200" dirty="0">
                <a:latin typeface="Comic Sans MS" panose="030F0702030302020204" pitchFamily="66" charset="0"/>
                <a:cs typeface="Arial" panose="020B0604020202020204" pitchFamily="34" charset="0"/>
              </a:rPr>
              <a:t>h</a:t>
            </a:r>
            <a:r>
              <a:rPr lang="en-GB" sz="52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at</a:t>
            </a:r>
          </a:p>
          <a:p>
            <a:pPr marL="0" indent="0">
              <a:buNone/>
            </a:pPr>
            <a:endParaRPr lang="en-GB" sz="5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5200" dirty="0">
                <a:latin typeface="Comic Sans MS" panose="030F0702030302020204" pitchFamily="66" charset="0"/>
                <a:cs typeface="Arial" panose="020B0604020202020204" pitchFamily="34" charset="0"/>
              </a:rPr>
              <a:t>g</a:t>
            </a:r>
            <a:r>
              <a:rPr lang="en-GB" sz="52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et</a:t>
            </a:r>
          </a:p>
          <a:p>
            <a:pPr marL="0" indent="0">
              <a:buNone/>
            </a:pPr>
            <a:endParaRPr lang="en-GB" sz="5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5200" dirty="0">
                <a:latin typeface="Comic Sans MS" panose="030F0702030302020204" pitchFamily="66" charset="0"/>
                <a:cs typeface="Arial" panose="020B0604020202020204" pitchFamily="34" charset="0"/>
              </a:rPr>
              <a:t>l</a:t>
            </a:r>
            <a:r>
              <a:rPr lang="en-GB" sz="52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og</a:t>
            </a:r>
          </a:p>
          <a:p>
            <a:pPr marL="0" indent="0">
              <a:buNone/>
            </a:pPr>
            <a:endParaRPr lang="en-GB" sz="5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5200" dirty="0">
                <a:latin typeface="Comic Sans MS" panose="030F0702030302020204" pitchFamily="66" charset="0"/>
                <a:cs typeface="Arial" panose="020B0604020202020204" pitchFamily="34" charset="0"/>
              </a:rPr>
              <a:t>f</a:t>
            </a:r>
            <a:r>
              <a:rPr lang="en-GB" sz="52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it</a:t>
            </a: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23C44E-1E49-48C9-B244-4DC29DD1E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85221" y="1825625"/>
            <a:ext cx="354931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52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duck</a:t>
            </a:r>
            <a:endParaRPr lang="en-GB" sz="5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5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5200" dirty="0">
                <a:latin typeface="Comic Sans MS" panose="030F0702030302020204" pitchFamily="66" charset="0"/>
                <a:cs typeface="Arial" panose="020B0604020202020204" pitchFamily="34" charset="0"/>
              </a:rPr>
              <a:t>chip</a:t>
            </a:r>
          </a:p>
          <a:p>
            <a:pPr marL="0" indent="0">
              <a:buNone/>
            </a:pPr>
            <a:endParaRPr lang="en-GB" sz="5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5200" dirty="0">
                <a:latin typeface="Comic Sans MS" panose="030F0702030302020204" pitchFamily="66" charset="0"/>
                <a:cs typeface="Arial" panose="020B0604020202020204" pitchFamily="34" charset="0"/>
              </a:rPr>
              <a:t>grip</a:t>
            </a:r>
          </a:p>
          <a:p>
            <a:pPr marL="0" indent="0">
              <a:buNone/>
            </a:pPr>
            <a:endParaRPr lang="en-GB" sz="5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5200" dirty="0">
                <a:latin typeface="Comic Sans MS" panose="030F0702030302020204" pitchFamily="66" charset="0"/>
                <a:cs typeface="Arial" panose="020B0604020202020204" pitchFamily="34" charset="0"/>
              </a:rPr>
              <a:t>sort</a:t>
            </a:r>
          </a:p>
          <a:p>
            <a:pPr marL="0" indent="0">
              <a:buNone/>
            </a:pP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7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3B099-A678-4E6C-9CA4-BA3E6A7A5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9947" y="249656"/>
            <a:ext cx="3380874" cy="1078664"/>
          </a:xfrm>
        </p:spPr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B0207-6709-425C-ABED-E72BCEE1D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3795" y="1328320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  <a:cs typeface="Arial" panose="020B0604020202020204" pitchFamily="34" charset="0"/>
              </a:rPr>
              <a:t>p</a:t>
            </a: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uff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  <a:cs typeface="Arial" panose="020B0604020202020204" pitchFamily="34" charset="0"/>
              </a:rPr>
              <a:t>b</a:t>
            </a: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at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  <a:cs typeface="Arial" panose="020B0604020202020204" pitchFamily="34" charset="0"/>
              </a:rPr>
              <a:t>m</a:t>
            </a: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et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hiss</a:t>
            </a: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23C44E-1E49-48C9-B244-4DC29DD1E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6832" y="1240464"/>
            <a:ext cx="3838074" cy="45270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  <a:cs typeface="Arial" panose="020B0604020202020204" pitchFamily="34" charset="0"/>
              </a:rPr>
              <a:t>t</a:t>
            </a: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est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  <a:cs typeface="Arial" panose="020B0604020202020204" pitchFamily="34" charset="0"/>
              </a:rPr>
              <a:t>b</a:t>
            </a: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est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  <a:cs typeface="Arial" panose="020B0604020202020204" pitchFamily="34" charset="0"/>
              </a:rPr>
              <a:t>p</a:t>
            </a: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est 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  <a:cs typeface="Arial" panose="020B0604020202020204" pitchFamily="34" charset="0"/>
              </a:rPr>
              <a:t>f</a:t>
            </a: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lap </a:t>
            </a: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40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3B099-A678-4E6C-9CA4-BA3E6A7A5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463" y="333042"/>
            <a:ext cx="2867526" cy="950328"/>
          </a:xfrm>
        </p:spPr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B0207-6709-425C-ABED-E72BCEE1D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7898"/>
            <a:ext cx="307607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  <a:cs typeface="Arial" panose="020B0604020202020204" pitchFamily="34" charset="0"/>
              </a:rPr>
              <a:t>l</a:t>
            </a: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eg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  <a:cs typeface="Arial" panose="020B0604020202020204" pitchFamily="34" charset="0"/>
              </a:rPr>
              <a:t>m</a:t>
            </a: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ud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  <a:cs typeface="Arial" panose="020B0604020202020204" pitchFamily="34" charset="0"/>
              </a:rPr>
              <a:t>b</a:t>
            </a: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it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fan</a:t>
            </a: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23C44E-1E49-48C9-B244-4DC29DD1E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78516" y="983790"/>
            <a:ext cx="2715126" cy="4719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  <a:cs typeface="Arial" panose="020B0604020202020204" pitchFamily="34" charset="0"/>
              </a:rPr>
              <a:t>s</a:t>
            </a: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lip 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  <a:cs typeface="Arial" panose="020B0604020202020204" pitchFamily="34" charset="0"/>
              </a:rPr>
              <a:t>f</a:t>
            </a: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lag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  <a:cs typeface="Arial" panose="020B0604020202020204" pitchFamily="34" charset="0"/>
              </a:rPr>
              <a:t>f</a:t>
            </a: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rog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pain</a:t>
            </a: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40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3B099-A678-4E6C-9CA4-BA3E6A7A5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152" y="349083"/>
            <a:ext cx="2017295" cy="1014496"/>
          </a:xfrm>
        </p:spPr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B0207-6709-425C-ABED-E72BCEE1D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6116" y="1363579"/>
            <a:ext cx="3637547" cy="45270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  <a:cs typeface="Arial" panose="020B0604020202020204" pitchFamily="34" charset="0"/>
              </a:rPr>
              <a:t>fuss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  <a:cs typeface="Arial" panose="020B0604020202020204" pitchFamily="34" charset="0"/>
              </a:rPr>
              <a:t>loud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bee</a:t>
            </a: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zoo</a:t>
            </a: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23C44E-1E49-48C9-B244-4DC29DD1E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1000" y="1171073"/>
            <a:ext cx="2779295" cy="49120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  <a:cs typeface="Arial" panose="020B0604020202020204" pitchFamily="34" charset="0"/>
              </a:rPr>
              <a:t>t</a:t>
            </a: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orch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  <a:cs typeface="Arial" panose="020B0604020202020204" pitchFamily="34" charset="0"/>
              </a:rPr>
              <a:t>r</a:t>
            </a: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ing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>
                <a:latin typeface="Comic Sans MS" panose="030F0702030302020204" pitchFamily="66" charset="0"/>
                <a:cs typeface="Arial" panose="020B0604020202020204" pitchFamily="34" charset="0"/>
              </a:rPr>
              <a:t>k</a:t>
            </a: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eep</a:t>
            </a: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4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road</a:t>
            </a:r>
            <a:endParaRPr lang="en-GB" sz="4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78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094" y="417094"/>
            <a:ext cx="8309811" cy="1408447"/>
          </a:xfrm>
        </p:spPr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Reading Sentences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52" y="2662989"/>
            <a:ext cx="9047747" cy="2983831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All of the sentences are made up of regular words for the children to blend, except for the tricky words.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 The tricky words are in </a:t>
            </a:r>
            <a:r>
              <a:rPr lang="en-GB" b="1" dirty="0" smtClean="0"/>
              <a:t>bold</a:t>
            </a:r>
            <a:r>
              <a:rPr lang="en-GB" dirty="0" smtClean="0"/>
              <a:t>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Ask the children to find the tricky words in the sentence before reading it and remind them that we will not be sounding out these words.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The more familiar your child is with the tricky words, the more fluent their reading will become.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Practise these sentences everyday (if possible), by the end of the week the children will become more confident in reading them.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08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480</Words>
  <Application>Microsoft Office PowerPoint</Application>
  <PresentationFormat>Widescreen</PresentationFormat>
  <Paragraphs>214</Paragraphs>
  <Slides>111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6" baseType="lpstr">
      <vt:lpstr>Arial</vt:lpstr>
      <vt:lpstr>Calibri</vt:lpstr>
      <vt:lpstr>Calibri Light</vt:lpstr>
      <vt:lpstr>Comic Sans MS</vt:lpstr>
      <vt:lpstr>Office Theme</vt:lpstr>
      <vt:lpstr>Phonics</vt:lpstr>
      <vt:lpstr>PowerPoint Presentation</vt:lpstr>
      <vt:lpstr>Sounds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Tricky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Blending Sounds</vt:lpstr>
      <vt:lpstr>Monday</vt:lpstr>
      <vt:lpstr>Tuesday</vt:lpstr>
      <vt:lpstr>Wednesday</vt:lpstr>
      <vt:lpstr>Thursday</vt:lpstr>
      <vt:lpstr>Friday</vt:lpstr>
      <vt:lpstr>Reading Sentences</vt:lpstr>
      <vt:lpstr>PowerPoint Presentation</vt:lpstr>
      <vt:lpstr>PowerPoint Presentation</vt:lpstr>
      <vt:lpstr>PowerPoint Presentation</vt:lpstr>
      <vt:lpstr>I go up the steps.</vt:lpstr>
      <vt:lpstr>She was six in March.</vt:lpstr>
      <vt:lpstr>PowerPoint Presentation</vt:lpstr>
      <vt:lpstr>Word Games</vt:lpstr>
      <vt:lpstr>Can you find the missing sound?</vt:lpstr>
      <vt:lpstr>Can you find the missing sound?</vt:lpstr>
      <vt:lpstr>Can you find the missing sound?</vt:lpstr>
      <vt:lpstr>Can you find the missing sound?</vt:lpstr>
      <vt:lpstr>Play ‘I Spy’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</dc:title>
  <dc:creator>Scoil</dc:creator>
  <cp:lastModifiedBy>ladams@scoilmochua.com</cp:lastModifiedBy>
  <cp:revision>35</cp:revision>
  <dcterms:created xsi:type="dcterms:W3CDTF">2020-03-26T10:27:22Z</dcterms:created>
  <dcterms:modified xsi:type="dcterms:W3CDTF">2020-04-26T11:59:54Z</dcterms:modified>
</cp:coreProperties>
</file>