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1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433" r:id="rId120"/>
    <p:sldId id="430" r:id="rId121"/>
    <p:sldId id="431" r:id="rId122"/>
    <p:sldId id="43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401" r:id="rId149"/>
    <p:sldId id="407" r:id="rId150"/>
    <p:sldId id="408" r:id="rId151"/>
    <p:sldId id="409" r:id="rId152"/>
    <p:sldId id="410" r:id="rId153"/>
    <p:sldId id="419" r:id="rId154"/>
    <p:sldId id="421" r:id="rId155"/>
    <p:sldId id="437" r:id="rId156"/>
    <p:sldId id="436" r:id="rId157"/>
    <p:sldId id="424" r:id="rId158"/>
    <p:sldId id="425" r:id="rId159"/>
    <p:sldId id="426" r:id="rId160"/>
    <p:sldId id="427" r:id="rId161"/>
    <p:sldId id="412" r:id="rId162"/>
    <p:sldId id="415" r:id="rId163"/>
    <p:sldId id="413" r:id="rId164"/>
    <p:sldId id="414" r:id="rId165"/>
    <p:sldId id="416" r:id="rId1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4" d="100"/>
          <a:sy n="74" d="100"/>
        </p:scale>
        <p:origin x="57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42B29-E947-4881-B364-5FE601BF9B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3E63F1A-9013-4050-9165-E39CDB58C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35E29E9-F63F-4E23-9F7B-5F19A1092D1E}"/>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5" name="Footer Placeholder 4">
            <a:extLst>
              <a:ext uri="{FF2B5EF4-FFF2-40B4-BE49-F238E27FC236}">
                <a16:creationId xmlns:a16="http://schemas.microsoft.com/office/drawing/2014/main" xmlns="" id="{FD4217D6-2C78-42DD-BD1C-1950253723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1316ED0-8FD2-4662-A604-442114144500}"/>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419619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BC4AE-7AA7-4E9D-9341-722449930C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ED61B58-BF81-405A-BD47-378CF79144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80FCDB1-A13B-4F0A-BB71-7F7F07C92069}"/>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5" name="Footer Placeholder 4">
            <a:extLst>
              <a:ext uri="{FF2B5EF4-FFF2-40B4-BE49-F238E27FC236}">
                <a16:creationId xmlns:a16="http://schemas.microsoft.com/office/drawing/2014/main" xmlns="" id="{E7FD0E8E-7AA3-4D7A-BC33-6F21C51430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7023A09-BC86-48DA-9D30-90C8D8478DC1}"/>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119043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EDCB77-89E4-483D-A7E1-3E655ADBE7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37E9199-903F-473C-930D-D460A856CB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54A2644-C9A1-407E-BE62-FBA8AA3A333E}"/>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5" name="Footer Placeholder 4">
            <a:extLst>
              <a:ext uri="{FF2B5EF4-FFF2-40B4-BE49-F238E27FC236}">
                <a16:creationId xmlns:a16="http://schemas.microsoft.com/office/drawing/2014/main" xmlns="" id="{ADA2B9E2-FF4D-49D9-8583-2BC9B986DF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3224B5A-EB0F-4E87-8551-90D20C5340D9}"/>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357332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EBAFD-4E3B-4BA6-8211-BB3334C477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4A1A3A1-7086-426C-9E7C-081CC2CCC1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48D933A-8B70-4EAD-838C-559E58231F2B}"/>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5" name="Footer Placeholder 4">
            <a:extLst>
              <a:ext uri="{FF2B5EF4-FFF2-40B4-BE49-F238E27FC236}">
                <a16:creationId xmlns:a16="http://schemas.microsoft.com/office/drawing/2014/main" xmlns="" id="{12D920B2-C33F-48D9-9678-19F1DF4A97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FC0FFDC-500B-40DE-A42B-50C4E8811916}"/>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397058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34A2B-475D-442F-AEAB-290CDA2154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3CE702-AADE-4FB2-B9B6-E086BE1ED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892E5C3-92B1-4D20-AD2F-6D171484A382}"/>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5" name="Footer Placeholder 4">
            <a:extLst>
              <a:ext uri="{FF2B5EF4-FFF2-40B4-BE49-F238E27FC236}">
                <a16:creationId xmlns:a16="http://schemas.microsoft.com/office/drawing/2014/main" xmlns="" id="{C49C478B-9929-4DCD-B278-168C8FDFF3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E821FF3-4148-4134-981C-0E1CA5EDE689}"/>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167281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3473B-781C-480B-B1BD-80C6C0F6AA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0BD0581-7E5E-4368-B188-84CE84766B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A1DAE26-2C39-454C-A0C3-E018E8F7C2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6CD99BD2-0F13-4FBF-88E7-E5174F77A820}"/>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6" name="Footer Placeholder 5">
            <a:extLst>
              <a:ext uri="{FF2B5EF4-FFF2-40B4-BE49-F238E27FC236}">
                <a16:creationId xmlns:a16="http://schemas.microsoft.com/office/drawing/2014/main" xmlns="" id="{44F569C8-9129-4981-BF3B-3F96BDCD98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DFD5B6C-69B2-4BBA-BE56-72784A020BE6}"/>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229383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026AA2-A2DB-493D-A580-BB40E3B638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B21DB64-D3C4-47F8-BF7F-F5B1B6348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0457D4E-E033-4BC3-89C0-5F5C9B5A9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F1307AA7-D199-4FFB-A996-03F3A305F2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5288392-FC69-4703-83C8-A1CB0E78E9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AB29959-2BE1-4AF4-839C-AE66BDF406F3}"/>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8" name="Footer Placeholder 7">
            <a:extLst>
              <a:ext uri="{FF2B5EF4-FFF2-40B4-BE49-F238E27FC236}">
                <a16:creationId xmlns:a16="http://schemas.microsoft.com/office/drawing/2014/main" xmlns="" id="{0E3B4353-F99D-4564-906F-00529F25D9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F1062BB-80A3-4BD4-AA46-8CD55DDE5E1F}"/>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115422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60582-EC98-4D6B-8BA3-0F3B147AB1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1FE8B97-63BF-4486-B973-ADB3A8758DC1}"/>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4" name="Footer Placeholder 3">
            <a:extLst>
              <a:ext uri="{FF2B5EF4-FFF2-40B4-BE49-F238E27FC236}">
                <a16:creationId xmlns:a16="http://schemas.microsoft.com/office/drawing/2014/main" xmlns="" id="{10ABBA7B-14EE-452D-9F92-72B707B97C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573D9A9-88B3-43C8-8A79-EC7887BC8A18}"/>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23441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2FF154-7F71-4EB6-A513-B84A48A7ED0D}"/>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3" name="Footer Placeholder 2">
            <a:extLst>
              <a:ext uri="{FF2B5EF4-FFF2-40B4-BE49-F238E27FC236}">
                <a16:creationId xmlns:a16="http://schemas.microsoft.com/office/drawing/2014/main" xmlns="" id="{60A464E5-E59C-4AE0-A021-33E3BEB77D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7BD83EA-DCD3-4F64-96C7-187A3BC69F75}"/>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171397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74BE9F-3A01-4CDF-9710-E9058133B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AC9D7B4-670C-4EFD-BF26-7EED5BB6F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A57A026-0775-4DD8-8DB3-1E6522A6A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5FA184-D9A3-45D1-8EFE-A98EA0D046D6}"/>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6" name="Footer Placeholder 5">
            <a:extLst>
              <a:ext uri="{FF2B5EF4-FFF2-40B4-BE49-F238E27FC236}">
                <a16:creationId xmlns:a16="http://schemas.microsoft.com/office/drawing/2014/main" xmlns="" id="{314DDF0D-2F03-4364-BEE1-FE990BDBC0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31FE599-88F0-4551-8665-65CA528E5EB4}"/>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19449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76270-9779-4F92-B775-594CC9A22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4D1989E-F72E-4FD6-AFF9-7BCF25BB3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F2CBE7C-E13D-4FD0-B88F-FF41AA39D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012C93-602D-42FE-A035-3EC38D51C25E}"/>
              </a:ext>
            </a:extLst>
          </p:cNvPr>
          <p:cNvSpPr>
            <a:spLocks noGrp="1"/>
          </p:cNvSpPr>
          <p:nvPr>
            <p:ph type="dt" sz="half" idx="10"/>
          </p:nvPr>
        </p:nvSpPr>
        <p:spPr/>
        <p:txBody>
          <a:bodyPr/>
          <a:lstStyle/>
          <a:p>
            <a:fld id="{613C006D-B556-421D-B6C2-9259AC4B610F}" type="datetimeFigureOut">
              <a:rPr lang="en-GB" smtClean="0"/>
              <a:t>19/04/2020</a:t>
            </a:fld>
            <a:endParaRPr lang="en-GB"/>
          </a:p>
        </p:txBody>
      </p:sp>
      <p:sp>
        <p:nvSpPr>
          <p:cNvPr id="6" name="Footer Placeholder 5">
            <a:extLst>
              <a:ext uri="{FF2B5EF4-FFF2-40B4-BE49-F238E27FC236}">
                <a16:creationId xmlns:a16="http://schemas.microsoft.com/office/drawing/2014/main" xmlns="" id="{52AE8D6F-F152-430E-AA4D-A623D40581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DF34E89-E565-42BF-BF27-452EE4AEAF25}"/>
              </a:ext>
            </a:extLst>
          </p:cNvPr>
          <p:cNvSpPr>
            <a:spLocks noGrp="1"/>
          </p:cNvSpPr>
          <p:nvPr>
            <p:ph type="sldNum" sz="quarter" idx="12"/>
          </p:nvPr>
        </p:nvSpPr>
        <p:spPr/>
        <p:txBody>
          <a:bodyPr/>
          <a:lstStyle/>
          <a:p>
            <a:fld id="{169E1BAE-676C-4496-9072-84A01B081C6C}" type="slidenum">
              <a:rPr lang="en-GB" smtClean="0"/>
              <a:t>‹#›</a:t>
            </a:fld>
            <a:endParaRPr lang="en-GB"/>
          </a:p>
        </p:txBody>
      </p:sp>
    </p:spTree>
    <p:extLst>
      <p:ext uri="{BB962C8B-B14F-4D97-AF65-F5344CB8AC3E}">
        <p14:creationId xmlns:p14="http://schemas.microsoft.com/office/powerpoint/2010/main" val="54407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F111057-FFF3-4F97-9638-0394507ECF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E602B14-B046-4186-8D3B-8386235226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629EC95-5D95-47DC-B3A4-0467049F6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C006D-B556-421D-B6C2-9259AC4B610F}" type="datetimeFigureOut">
              <a:rPr lang="en-GB" smtClean="0"/>
              <a:t>19/04/2020</a:t>
            </a:fld>
            <a:endParaRPr lang="en-GB"/>
          </a:p>
        </p:txBody>
      </p:sp>
      <p:sp>
        <p:nvSpPr>
          <p:cNvPr id="5" name="Footer Placeholder 4">
            <a:extLst>
              <a:ext uri="{FF2B5EF4-FFF2-40B4-BE49-F238E27FC236}">
                <a16:creationId xmlns:a16="http://schemas.microsoft.com/office/drawing/2014/main" xmlns="" id="{44EF235F-DCDA-4AF0-B1B0-243A39105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E66D4AE-45CF-4DDC-8BE1-F7D9607983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E1BAE-676C-4496-9072-84A01B081C6C}" type="slidenum">
              <a:rPr lang="en-GB" smtClean="0"/>
              <a:t>‹#›</a:t>
            </a:fld>
            <a:endParaRPr lang="en-GB"/>
          </a:p>
        </p:txBody>
      </p:sp>
    </p:spTree>
    <p:extLst>
      <p:ext uri="{BB962C8B-B14F-4D97-AF65-F5344CB8AC3E}">
        <p14:creationId xmlns:p14="http://schemas.microsoft.com/office/powerpoint/2010/main" val="2372768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B90F0-29D3-4DF4-91E0-A30F91BD65F7}"/>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Phonics</a:t>
            </a:r>
          </a:p>
        </p:txBody>
      </p:sp>
      <p:sp>
        <p:nvSpPr>
          <p:cNvPr id="3" name="Subtitle 2">
            <a:extLst>
              <a:ext uri="{FF2B5EF4-FFF2-40B4-BE49-F238E27FC236}">
                <a16:creationId xmlns:a16="http://schemas.microsoft.com/office/drawing/2014/main" xmlns="" id="{DCC77E6D-9BD6-4AB9-8A73-D86326D6CB0B}"/>
              </a:ext>
            </a:extLst>
          </p:cNvPr>
          <p:cNvSpPr>
            <a:spLocks noGrp="1"/>
          </p:cNvSpPr>
          <p:nvPr>
            <p:ph type="subTitle" idx="1"/>
          </p:nvPr>
        </p:nvSpPr>
        <p:spPr>
          <a:xfrm>
            <a:off x="1524000" y="3509962"/>
            <a:ext cx="9144000" cy="2792363"/>
          </a:xfrm>
        </p:spPr>
        <p:txBody>
          <a:bodyPr>
            <a:normAutofit/>
          </a:bodyPr>
          <a:lstStyle/>
          <a:p>
            <a:r>
              <a:rPr lang="en-GB" dirty="0"/>
              <a:t>Senior </a:t>
            </a:r>
            <a:r>
              <a:rPr lang="en-GB" dirty="0" smtClean="0"/>
              <a:t>Infants</a:t>
            </a:r>
          </a:p>
          <a:p>
            <a:endParaRPr lang="en-GB" dirty="0"/>
          </a:p>
          <a:p>
            <a:r>
              <a:rPr lang="en-GB" dirty="0" smtClean="0"/>
              <a:t>New Rule: Soft &lt;g&gt;</a:t>
            </a:r>
          </a:p>
          <a:p>
            <a:endParaRPr lang="en-GB" dirty="0"/>
          </a:p>
          <a:p>
            <a:r>
              <a:rPr lang="en-GB" dirty="0"/>
              <a:t>20/04/20-24/04/20</a:t>
            </a:r>
          </a:p>
          <a:p>
            <a:endParaRPr lang="en-GB" dirty="0"/>
          </a:p>
        </p:txBody>
      </p:sp>
    </p:spTree>
    <p:extLst>
      <p:ext uri="{BB962C8B-B14F-4D97-AF65-F5344CB8AC3E}">
        <p14:creationId xmlns:p14="http://schemas.microsoft.com/office/powerpoint/2010/main" val="4936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ar</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1112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give</a:t>
            </a:r>
          </a:p>
        </p:txBody>
      </p:sp>
    </p:spTree>
    <p:extLst>
      <p:ext uri="{BB962C8B-B14F-4D97-AF65-F5344CB8AC3E}">
        <p14:creationId xmlns:p14="http://schemas.microsoft.com/office/powerpoint/2010/main" val="12971105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any</a:t>
            </a:r>
          </a:p>
        </p:txBody>
      </p:sp>
    </p:spTree>
    <p:extLst>
      <p:ext uri="{BB962C8B-B14F-4D97-AF65-F5344CB8AC3E}">
        <p14:creationId xmlns:p14="http://schemas.microsoft.com/office/powerpoint/2010/main" val="11902690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before</a:t>
            </a:r>
          </a:p>
        </p:txBody>
      </p:sp>
    </p:spTree>
    <p:extLst>
      <p:ext uri="{BB962C8B-B14F-4D97-AF65-F5344CB8AC3E}">
        <p14:creationId xmlns:p14="http://schemas.microsoft.com/office/powerpoint/2010/main" val="21986660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should</a:t>
            </a:r>
          </a:p>
        </p:txBody>
      </p:sp>
    </p:spTree>
    <p:extLst>
      <p:ext uri="{BB962C8B-B14F-4D97-AF65-F5344CB8AC3E}">
        <p14:creationId xmlns:p14="http://schemas.microsoft.com/office/powerpoint/2010/main" val="269164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made</a:t>
            </a:r>
          </a:p>
        </p:txBody>
      </p:sp>
    </p:spTree>
    <p:extLst>
      <p:ext uri="{BB962C8B-B14F-4D97-AF65-F5344CB8AC3E}">
        <p14:creationId xmlns:p14="http://schemas.microsoft.com/office/powerpoint/2010/main" val="40010978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eight</a:t>
            </a:r>
          </a:p>
        </p:txBody>
      </p:sp>
    </p:spTree>
    <p:extLst>
      <p:ext uri="{BB962C8B-B14F-4D97-AF65-F5344CB8AC3E}">
        <p14:creationId xmlns:p14="http://schemas.microsoft.com/office/powerpoint/2010/main" val="34979748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after</a:t>
            </a:r>
          </a:p>
        </p:txBody>
      </p:sp>
    </p:spTree>
    <p:extLst>
      <p:ext uri="{BB962C8B-B14F-4D97-AF65-F5344CB8AC3E}">
        <p14:creationId xmlns:p14="http://schemas.microsoft.com/office/powerpoint/2010/main" val="14486686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me</a:t>
            </a:r>
          </a:p>
        </p:txBody>
      </p:sp>
    </p:spTree>
    <p:extLst>
      <p:ext uri="{BB962C8B-B14F-4D97-AF65-F5344CB8AC3E}">
        <p14:creationId xmlns:p14="http://schemas.microsoft.com/office/powerpoint/2010/main" val="16190181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was</a:t>
            </a:r>
          </a:p>
        </p:txBody>
      </p:sp>
    </p:spTree>
    <p:extLst>
      <p:ext uri="{BB962C8B-B14F-4D97-AF65-F5344CB8AC3E}">
        <p14:creationId xmlns:p14="http://schemas.microsoft.com/office/powerpoint/2010/main" val="12519910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come</a:t>
            </a:r>
          </a:p>
        </p:txBody>
      </p:sp>
    </p:spTree>
    <p:extLst>
      <p:ext uri="{BB962C8B-B14F-4D97-AF65-F5344CB8AC3E}">
        <p14:creationId xmlns:p14="http://schemas.microsoft.com/office/powerpoint/2010/main" val="338129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6384505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my</a:t>
            </a:r>
          </a:p>
        </p:txBody>
      </p:sp>
    </p:spTree>
    <p:extLst>
      <p:ext uri="{BB962C8B-B14F-4D97-AF65-F5344CB8AC3E}">
        <p14:creationId xmlns:p14="http://schemas.microsoft.com/office/powerpoint/2010/main" val="15020962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by</a:t>
            </a:r>
          </a:p>
        </p:txBody>
      </p:sp>
    </p:spTree>
    <p:extLst>
      <p:ext uri="{BB962C8B-B14F-4D97-AF65-F5344CB8AC3E}">
        <p14:creationId xmlns:p14="http://schemas.microsoft.com/office/powerpoint/2010/main" val="23438038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what</a:t>
            </a:r>
          </a:p>
        </p:txBody>
      </p:sp>
    </p:spTree>
    <p:extLst>
      <p:ext uri="{BB962C8B-B14F-4D97-AF65-F5344CB8AC3E}">
        <p14:creationId xmlns:p14="http://schemas.microsoft.com/office/powerpoint/2010/main" val="13333709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who</a:t>
            </a:r>
          </a:p>
        </p:txBody>
      </p:sp>
    </p:spTree>
    <p:extLst>
      <p:ext uri="{BB962C8B-B14F-4D97-AF65-F5344CB8AC3E}">
        <p14:creationId xmlns:p14="http://schemas.microsoft.com/office/powerpoint/2010/main" val="4991138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were</a:t>
            </a:r>
          </a:p>
        </p:txBody>
      </p:sp>
    </p:spTree>
    <p:extLst>
      <p:ext uri="{BB962C8B-B14F-4D97-AF65-F5344CB8AC3E}">
        <p14:creationId xmlns:p14="http://schemas.microsoft.com/office/powerpoint/2010/main" val="3028155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right</a:t>
            </a:r>
          </a:p>
        </p:txBody>
      </p:sp>
    </p:spTree>
    <p:extLst>
      <p:ext uri="{BB962C8B-B14F-4D97-AF65-F5344CB8AC3E}">
        <p14:creationId xmlns:p14="http://schemas.microsoft.com/office/powerpoint/2010/main" val="42021340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goes</a:t>
            </a:r>
          </a:p>
        </p:txBody>
      </p:sp>
    </p:spTree>
    <p:extLst>
      <p:ext uri="{BB962C8B-B14F-4D97-AF65-F5344CB8AC3E}">
        <p14:creationId xmlns:p14="http://schemas.microsoft.com/office/powerpoint/2010/main" val="30574526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a:latin typeface="Arial" panose="020B0604020202020204" pitchFamily="34" charset="0"/>
                <a:cs typeface="Arial" panose="020B0604020202020204" pitchFamily="34" charset="0"/>
              </a:rPr>
              <a:t>once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6106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mother</a:t>
            </a:r>
          </a:p>
        </p:txBody>
      </p:sp>
    </p:spTree>
    <p:extLst>
      <p:ext uri="{BB962C8B-B14F-4D97-AF65-F5344CB8AC3E}">
        <p14:creationId xmlns:p14="http://schemas.microsoft.com/office/powerpoint/2010/main" val="21118685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DBBC6-8E81-4C1D-8325-88709158C958}"/>
              </a:ext>
            </a:extLst>
          </p:cNvPr>
          <p:cNvSpPr>
            <a:spLocks noGrp="1"/>
          </p:cNvSpPr>
          <p:nvPr>
            <p:ph type="title"/>
          </p:nvPr>
        </p:nvSpPr>
        <p:spPr>
          <a:solidFill>
            <a:schemeClr val="accent2">
              <a:lumMod val="60000"/>
              <a:lumOff val="40000"/>
            </a:schemeClr>
          </a:solidFill>
        </p:spPr>
        <p:txBody>
          <a:bodyPr/>
          <a:lstStyle/>
          <a:p>
            <a:r>
              <a:rPr lang="en-GB" dirty="0">
                <a:latin typeface="Arial" panose="020B0604020202020204" pitchFamily="34" charset="0"/>
                <a:cs typeface="Arial" panose="020B0604020202020204" pitchFamily="34" charset="0"/>
              </a:rPr>
              <a:t>Tricky Words</a:t>
            </a:r>
          </a:p>
        </p:txBody>
      </p:sp>
      <p:sp>
        <p:nvSpPr>
          <p:cNvPr id="3" name="Text Placeholder 2">
            <a:extLst>
              <a:ext uri="{FF2B5EF4-FFF2-40B4-BE49-F238E27FC236}">
                <a16:creationId xmlns:a16="http://schemas.microsoft.com/office/drawing/2014/main" xmlns="" id="{D8831F25-7980-4A39-AB13-0BCBA9422B9F}"/>
              </a:ext>
            </a:extLst>
          </p:cNvPr>
          <p:cNvSpPr>
            <a:spLocks noGrp="1"/>
          </p:cNvSpPr>
          <p:nvPr>
            <p:ph type="body" idx="1"/>
          </p:nvPr>
        </p:nvSpPr>
        <p:spPr/>
        <p:txBody>
          <a:bodyPr/>
          <a:lstStyle/>
          <a:p>
            <a:r>
              <a:rPr lang="en-GB" dirty="0" smtClean="0">
                <a:solidFill>
                  <a:schemeClr val="bg1"/>
                </a:solidFill>
                <a:latin typeface="Arial" panose="020B0604020202020204" pitchFamily="34" charset="0"/>
                <a:cs typeface="Arial" panose="020B0604020202020204" pitchFamily="34" charset="0"/>
              </a:rPr>
              <a:t>It would be great if you could look at the next three slides twice during the week.</a:t>
            </a:r>
            <a:endParaRPr lang="en-GB" dirty="0">
              <a:solidFill>
                <a:schemeClr val="bg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23857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16703468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This week, we will focus 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‘other’ and ‘were’</a:t>
            </a:r>
            <a:endParaRPr lang="en-GB" dirty="0"/>
          </a:p>
        </p:txBody>
      </p:sp>
      <p:sp>
        <p:nvSpPr>
          <p:cNvPr id="3" name="Content Placeholder 2"/>
          <p:cNvSpPr>
            <a:spLocks noGrp="1"/>
          </p:cNvSpPr>
          <p:nvPr>
            <p:ph sz="half" idx="1"/>
          </p:nvPr>
        </p:nvSpPr>
        <p:spPr/>
        <p:txBody>
          <a:bodyPr>
            <a:normAutofit lnSpcReduction="10000"/>
          </a:bodyPr>
          <a:lstStyle/>
          <a:p>
            <a:pPr marL="0" indent="0">
              <a:buNone/>
            </a:pPr>
            <a:r>
              <a:rPr lang="en-GB" dirty="0">
                <a:latin typeface="Arial" panose="020B0604020202020204" pitchFamily="34" charset="0"/>
                <a:cs typeface="Arial" panose="020B0604020202020204" pitchFamily="34" charset="0"/>
              </a:rPr>
              <a:t>Can you write other</a:t>
            </a:r>
            <a:r>
              <a:rPr lang="en-GB" dirty="0" smtClean="0">
                <a:latin typeface="Arial" panose="020B0604020202020204" pitchFamily="34" charset="0"/>
                <a:cs typeface="Arial" panose="020B0604020202020204" pitchFamily="34" charset="0"/>
              </a:rPr>
              <a:t>?</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What letters are missing?</a:t>
            </a:r>
          </a:p>
          <a:p>
            <a:pPr marL="0" indent="0" algn="ctr">
              <a:buNone/>
            </a:pPr>
            <a:r>
              <a:rPr lang="en-GB" dirty="0" smtClean="0">
                <a:latin typeface="Arial" panose="020B0604020202020204" pitchFamily="34" charset="0"/>
                <a:cs typeface="Arial" panose="020B0604020202020204" pitchFamily="34" charset="0"/>
              </a:rPr>
              <a:t>o _ _ e r</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_ t h e r</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_ t h _ _</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
        <p:nvSpPr>
          <p:cNvPr id="4" name="Content Placeholder 3"/>
          <p:cNvSpPr>
            <a:spLocks noGrp="1"/>
          </p:cNvSpPr>
          <p:nvPr>
            <p:ph sz="half" idx="2"/>
          </p:nvPr>
        </p:nvSpPr>
        <p:spPr/>
        <p:txBody>
          <a:bodyPr>
            <a:normAutofit lnSpcReduction="10000"/>
          </a:bodyPr>
          <a:lstStyle/>
          <a:p>
            <a:pPr marL="0" indent="0">
              <a:buNone/>
            </a:pPr>
            <a:r>
              <a:rPr lang="en-GB" dirty="0">
                <a:latin typeface="Arial" panose="020B0604020202020204" pitchFamily="34" charset="0"/>
                <a:cs typeface="Arial" panose="020B0604020202020204" pitchFamily="34" charset="0"/>
              </a:rPr>
              <a:t>Can you write were?</a:t>
            </a:r>
          </a:p>
          <a:p>
            <a:pPr marL="0" indent="0">
              <a:buNone/>
            </a:pPr>
            <a:endParaRPr lang="en-GB" dirty="0" smtClean="0"/>
          </a:p>
          <a:p>
            <a:pPr marL="0" indent="0">
              <a:buNone/>
            </a:pPr>
            <a:endParaRPr lang="en-GB" dirty="0" smtClean="0"/>
          </a:p>
          <a:p>
            <a:pPr marL="0" indent="0">
              <a:buNone/>
            </a:pPr>
            <a:r>
              <a:rPr lang="en-GB" dirty="0" smtClean="0">
                <a:latin typeface="Arial" panose="020B0604020202020204" pitchFamily="34" charset="0"/>
                <a:cs typeface="Arial" panose="020B0604020202020204" pitchFamily="34" charset="0"/>
              </a:rPr>
              <a:t>What letters are missing?</a:t>
            </a:r>
          </a:p>
          <a:p>
            <a:pPr marL="0" indent="0" algn="ctr">
              <a:buNone/>
            </a:pPr>
            <a:r>
              <a:rPr lang="en-GB" dirty="0" smtClean="0">
                <a:latin typeface="Arial" panose="020B0604020202020204" pitchFamily="34" charset="0"/>
                <a:cs typeface="Arial" panose="020B0604020202020204" pitchFamily="34" charset="0"/>
              </a:rPr>
              <a:t>w e r _</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_ e _ e</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w _ _ 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7589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Arial" panose="020B0604020202020204" pitchFamily="34" charset="0"/>
                <a:cs typeface="Arial" panose="020B0604020202020204" pitchFamily="34" charset="0"/>
              </a:rPr>
              <a:t>Finish these sentences by adding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‘other’ or ‘were’.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We _____ skipping in the park.</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Jim has lost his _____ sock.</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3573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latin typeface="Arial" panose="020B0604020202020204" pitchFamily="34" charset="0"/>
                <a:cs typeface="Arial" panose="020B0604020202020204" pitchFamily="34" charset="0"/>
              </a:rPr>
              <a:t>Two tricky sentences for dictation.</a:t>
            </a:r>
            <a:br>
              <a:rPr lang="en-GB" dirty="0" smtClean="0">
                <a:latin typeface="Arial" panose="020B0604020202020204" pitchFamily="34" charset="0"/>
                <a:cs typeface="Arial" panose="020B0604020202020204" pitchFamily="34" charset="0"/>
              </a:rPr>
            </a:br>
            <a:r>
              <a:rPr lang="en-GB" sz="2700" dirty="0" smtClean="0">
                <a:latin typeface="Arial" panose="020B0604020202020204" pitchFamily="34" charset="0"/>
                <a:cs typeface="Arial" panose="020B0604020202020204" pitchFamily="34" charset="0"/>
              </a:rPr>
              <a:t>Please call out these words (they should not be copied from the screen).</a:t>
            </a:r>
            <a:endParaRPr lang="en-GB" sz="27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The other car was quicker.</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There were a hundred sheep in the barn.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2634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DBBC6-8E81-4C1D-8325-88709158C958}"/>
              </a:ext>
            </a:extLst>
          </p:cNvPr>
          <p:cNvSpPr>
            <a:spLocks noGrp="1"/>
          </p:cNvSpPr>
          <p:nvPr>
            <p:ph type="title"/>
          </p:nvPr>
        </p:nvSpPr>
        <p:spPr>
          <a:solidFill>
            <a:schemeClr val="accent6">
              <a:lumMod val="60000"/>
              <a:lumOff val="40000"/>
            </a:schemeClr>
          </a:solidFill>
        </p:spPr>
        <p:txBody>
          <a:bodyPr/>
          <a:lstStyle/>
          <a:p>
            <a:r>
              <a:rPr lang="en-GB" dirty="0">
                <a:latin typeface="Arial" panose="020B0604020202020204" pitchFamily="34" charset="0"/>
                <a:cs typeface="Arial" panose="020B0604020202020204" pitchFamily="34" charset="0"/>
              </a:rPr>
              <a:t>Alternatives</a:t>
            </a:r>
          </a:p>
        </p:txBody>
      </p:sp>
      <p:sp>
        <p:nvSpPr>
          <p:cNvPr id="3" name="Text Placeholder 2">
            <a:extLst>
              <a:ext uri="{FF2B5EF4-FFF2-40B4-BE49-F238E27FC236}">
                <a16:creationId xmlns:a16="http://schemas.microsoft.com/office/drawing/2014/main" xmlns="" id="{D8831F25-7980-4A39-AB13-0BCBA9422B9F}"/>
              </a:ext>
            </a:extLst>
          </p:cNvPr>
          <p:cNvSpPr>
            <a:spLocks noGrp="1"/>
          </p:cNvSpPr>
          <p:nvPr>
            <p:ph type="body" idx="1"/>
          </p:nvPr>
        </p:nvSpPr>
        <p:spPr/>
        <p:txBody>
          <a:bodyPr/>
          <a:lstStyle/>
          <a:p>
            <a:r>
              <a:rPr lang="en-GB" dirty="0">
                <a:solidFill>
                  <a:schemeClr val="bg1"/>
                </a:solidFill>
                <a:latin typeface="Arial" panose="020B0604020202020204" pitchFamily="34" charset="0"/>
                <a:cs typeface="Arial" panose="020B0604020202020204" pitchFamily="34" charset="0"/>
              </a:rPr>
              <a:t>Say the sound</a:t>
            </a:r>
          </a:p>
          <a:p>
            <a:endParaRPr lang="en-GB" dirty="0"/>
          </a:p>
        </p:txBody>
      </p:sp>
    </p:spTree>
    <p:extLst>
      <p:ext uri="{BB962C8B-B14F-4D97-AF65-F5344CB8AC3E}">
        <p14:creationId xmlns:p14="http://schemas.microsoft.com/office/powerpoint/2010/main" val="40641447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ue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9183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er</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2993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ea</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9065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ou</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9422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ow</a:t>
            </a:r>
          </a:p>
        </p:txBody>
      </p:sp>
    </p:spTree>
    <p:extLst>
      <p:ext uri="{BB962C8B-B14F-4D97-AF65-F5344CB8AC3E}">
        <p14:creationId xmlns:p14="http://schemas.microsoft.com/office/powerpoint/2010/main" val="29343780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ie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01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13286563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ew</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4460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ay</a:t>
            </a:r>
          </a:p>
        </p:txBody>
      </p:sp>
    </p:spTree>
    <p:extLst>
      <p:ext uri="{BB962C8B-B14F-4D97-AF65-F5344CB8AC3E}">
        <p14:creationId xmlns:p14="http://schemas.microsoft.com/office/powerpoint/2010/main" val="40525656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i_e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8071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oa</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0113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oi</a:t>
            </a:r>
          </a:p>
        </p:txBody>
      </p:sp>
    </p:spTree>
    <p:extLst>
      <p:ext uri="{BB962C8B-B14F-4D97-AF65-F5344CB8AC3E}">
        <p14:creationId xmlns:p14="http://schemas.microsoft.com/office/powerpoint/2010/main" val="19814140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ee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6991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7110864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ir</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5706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oy</a:t>
            </a:r>
          </a:p>
        </p:txBody>
      </p:sp>
    </p:spTree>
    <p:extLst>
      <p:ext uri="{BB962C8B-B14F-4D97-AF65-F5344CB8AC3E}">
        <p14:creationId xmlns:p14="http://schemas.microsoft.com/office/powerpoint/2010/main" val="25307275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ai</a:t>
            </a:r>
          </a:p>
        </p:txBody>
      </p:sp>
    </p:spTree>
    <p:extLst>
      <p:ext uri="{BB962C8B-B14F-4D97-AF65-F5344CB8AC3E}">
        <p14:creationId xmlns:p14="http://schemas.microsoft.com/office/powerpoint/2010/main" val="389826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ee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77956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ur</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7674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o_e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2333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ck</a:t>
            </a:r>
          </a:p>
        </p:txBody>
      </p:sp>
    </p:spTree>
    <p:extLst>
      <p:ext uri="{BB962C8B-B14F-4D97-AF65-F5344CB8AC3E}">
        <p14:creationId xmlns:p14="http://schemas.microsoft.com/office/powerpoint/2010/main" val="40177024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e_e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8709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igh</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3639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a_e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5477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u_e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3072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DBBC6-8E81-4C1D-8325-88709158C958}"/>
              </a:ext>
            </a:extLst>
          </p:cNvPr>
          <p:cNvSpPr>
            <a:spLocks noGrp="1"/>
          </p:cNvSpPr>
          <p:nvPr>
            <p:ph type="title"/>
          </p:nvPr>
        </p:nvSpPr>
        <p:spPr>
          <a:solidFill>
            <a:schemeClr val="accent4">
              <a:lumMod val="60000"/>
              <a:lumOff val="40000"/>
            </a:schemeClr>
          </a:solidFill>
        </p:spPr>
        <p:txBody>
          <a:bodyPr/>
          <a:lstStyle/>
          <a:p>
            <a:r>
              <a:rPr lang="en-GB" dirty="0">
                <a:latin typeface="Arial" panose="020B0604020202020204" pitchFamily="34" charset="0"/>
                <a:cs typeface="Arial" panose="020B0604020202020204" pitchFamily="34" charset="0"/>
              </a:rPr>
              <a:t>Blending</a:t>
            </a:r>
          </a:p>
        </p:txBody>
      </p:sp>
      <p:sp>
        <p:nvSpPr>
          <p:cNvPr id="3" name="Text Placeholder 2">
            <a:extLst>
              <a:ext uri="{FF2B5EF4-FFF2-40B4-BE49-F238E27FC236}">
                <a16:creationId xmlns:a16="http://schemas.microsoft.com/office/drawing/2014/main" xmlns="" id="{D8831F25-7980-4A39-AB13-0BCBA9422B9F}"/>
              </a:ext>
            </a:extLst>
          </p:cNvPr>
          <p:cNvSpPr>
            <a:spLocks noGrp="1"/>
          </p:cNvSpPr>
          <p:nvPr>
            <p:ph type="body" idx="1"/>
          </p:nvPr>
        </p:nvSpPr>
        <p:spPr/>
        <p:txBody>
          <a:bodyPr/>
          <a:lstStyle/>
          <a:p>
            <a:r>
              <a:rPr lang="en-GB" dirty="0">
                <a:solidFill>
                  <a:schemeClr val="bg1"/>
                </a:solidFill>
                <a:latin typeface="Arial" panose="020B0604020202020204" pitchFamily="34" charset="0"/>
                <a:cs typeface="Arial" panose="020B0604020202020204" pitchFamily="34" charset="0"/>
              </a:rPr>
              <a:t>Sound out these words</a:t>
            </a:r>
          </a:p>
          <a:p>
            <a:endParaRPr lang="en-GB" dirty="0"/>
          </a:p>
        </p:txBody>
      </p:sp>
    </p:spTree>
    <p:extLst>
      <p:ext uri="{BB962C8B-B14F-4D97-AF65-F5344CB8AC3E}">
        <p14:creationId xmlns:p14="http://schemas.microsoft.com/office/powerpoint/2010/main" val="37579168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F3B099-A678-4E6C-9CA4-BA3E6A7A5C4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Monday</a:t>
            </a:r>
          </a:p>
        </p:txBody>
      </p:sp>
      <p:sp>
        <p:nvSpPr>
          <p:cNvPr id="3" name="Content Placeholder 2">
            <a:extLst>
              <a:ext uri="{FF2B5EF4-FFF2-40B4-BE49-F238E27FC236}">
                <a16:creationId xmlns:a16="http://schemas.microsoft.com/office/drawing/2014/main" xmlns="" id="{AE4B0207-6709-425C-ABED-E72BCEE1D3A0}"/>
              </a:ext>
            </a:extLst>
          </p:cNvPr>
          <p:cNvSpPr>
            <a:spLocks noGrp="1"/>
          </p:cNvSpPr>
          <p:nvPr>
            <p:ph sz="half" idx="1"/>
          </p:nvPr>
        </p:nvSpPr>
        <p:spPr/>
        <p:txBody>
          <a:bodyPr>
            <a:normAutofit fontScale="92500" lnSpcReduction="20000"/>
          </a:bodyPr>
          <a:lstStyle/>
          <a:p>
            <a:pPr marL="0" indent="0">
              <a:buNone/>
            </a:pPr>
            <a:r>
              <a:rPr lang="en-GB" sz="3200" dirty="0" smtClean="0">
                <a:latin typeface="Arial" panose="020B0604020202020204" pitchFamily="34" charset="0"/>
                <a:cs typeface="Arial" panose="020B0604020202020204" pitchFamily="34" charset="0"/>
              </a:rPr>
              <a:t>dull</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hood</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swam</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bring</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bumper</a:t>
            </a:r>
            <a:endParaRPr lang="en-GB" sz="32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4B23C44E-1E49-48C9-B244-4DC29DD1E052}"/>
              </a:ext>
            </a:extLst>
          </p:cNvPr>
          <p:cNvSpPr>
            <a:spLocks noGrp="1"/>
          </p:cNvSpPr>
          <p:nvPr>
            <p:ph sz="half" idx="2"/>
          </p:nvPr>
        </p:nvSpPr>
        <p:spPr/>
        <p:txBody>
          <a:bodyPr>
            <a:normAutofit fontScale="92500" lnSpcReduction="20000"/>
          </a:bodyPr>
          <a:lstStyle/>
          <a:p>
            <a:pPr marL="0" indent="0">
              <a:buNone/>
            </a:pPr>
            <a:r>
              <a:rPr lang="en-GB" sz="3000" dirty="0" smtClean="0">
                <a:latin typeface="Arial" panose="020B0604020202020204" pitchFamily="34" charset="0"/>
                <a:cs typeface="Arial" panose="020B0604020202020204" pitchFamily="34" charset="0"/>
              </a:rPr>
              <a:t>graph</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cannot</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Philip</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nephew</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story</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65436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F3B099-A678-4E6C-9CA4-BA3E6A7A5C4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Tuesday</a:t>
            </a:r>
          </a:p>
        </p:txBody>
      </p:sp>
      <p:sp>
        <p:nvSpPr>
          <p:cNvPr id="3" name="Content Placeholder 2">
            <a:extLst>
              <a:ext uri="{FF2B5EF4-FFF2-40B4-BE49-F238E27FC236}">
                <a16:creationId xmlns:a16="http://schemas.microsoft.com/office/drawing/2014/main" xmlns="" id="{AE4B0207-6709-425C-ABED-E72BCEE1D3A0}"/>
              </a:ext>
            </a:extLst>
          </p:cNvPr>
          <p:cNvSpPr>
            <a:spLocks noGrp="1"/>
          </p:cNvSpPr>
          <p:nvPr>
            <p:ph sz="half" idx="1"/>
          </p:nvPr>
        </p:nvSpPr>
        <p:spPr/>
        <p:txBody>
          <a:bodyPr>
            <a:normAutofit fontScale="92500" lnSpcReduction="20000"/>
          </a:bodyPr>
          <a:lstStyle/>
          <a:p>
            <a:pPr marL="0" indent="0">
              <a:buNone/>
            </a:pPr>
            <a:r>
              <a:rPr lang="en-GB" sz="3200" dirty="0" smtClean="0">
                <a:latin typeface="Arial" panose="020B0604020202020204" pitchFamily="34" charset="0"/>
                <a:cs typeface="Arial" panose="020B0604020202020204" pitchFamily="34" charset="0"/>
              </a:rPr>
              <a:t>sell</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with</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trip</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been</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eel</a:t>
            </a:r>
            <a:endParaRPr lang="en-GB" sz="32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4B23C44E-1E49-48C9-B244-4DC29DD1E052}"/>
              </a:ext>
            </a:extLst>
          </p:cNvPr>
          <p:cNvSpPr>
            <a:spLocks noGrp="1"/>
          </p:cNvSpPr>
          <p:nvPr>
            <p:ph sz="half" idx="2"/>
          </p:nvPr>
        </p:nvSpPr>
        <p:spPr/>
        <p:txBody>
          <a:bodyPr>
            <a:normAutofit fontScale="92500" lnSpcReduction="20000"/>
          </a:bodyPr>
          <a:lstStyle/>
          <a:p>
            <a:pPr marL="0" indent="0">
              <a:buNone/>
            </a:pPr>
            <a:r>
              <a:rPr lang="en-GB" sz="3000" dirty="0" smtClean="0">
                <a:latin typeface="Arial" panose="020B0604020202020204" pitchFamily="34" charset="0"/>
                <a:cs typeface="Arial" panose="020B0604020202020204" pitchFamily="34" charset="0"/>
              </a:rPr>
              <a:t>phone</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empty</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phonics</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milkman</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elephant</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70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oo</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29004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F3B099-A678-4E6C-9CA4-BA3E6A7A5C4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Wednesday</a:t>
            </a:r>
          </a:p>
        </p:txBody>
      </p:sp>
      <p:sp>
        <p:nvSpPr>
          <p:cNvPr id="3" name="Content Placeholder 2">
            <a:extLst>
              <a:ext uri="{FF2B5EF4-FFF2-40B4-BE49-F238E27FC236}">
                <a16:creationId xmlns:a16="http://schemas.microsoft.com/office/drawing/2014/main" xmlns="" id="{AE4B0207-6709-425C-ABED-E72BCEE1D3A0}"/>
              </a:ext>
            </a:extLst>
          </p:cNvPr>
          <p:cNvSpPr>
            <a:spLocks noGrp="1"/>
          </p:cNvSpPr>
          <p:nvPr>
            <p:ph sz="half" idx="1"/>
          </p:nvPr>
        </p:nvSpPr>
        <p:spPr/>
        <p:txBody>
          <a:bodyPr>
            <a:normAutofit fontScale="92500" lnSpcReduction="20000"/>
          </a:bodyPr>
          <a:lstStyle/>
          <a:p>
            <a:pPr marL="0" indent="0">
              <a:buNone/>
            </a:pPr>
            <a:r>
              <a:rPr lang="en-GB" sz="3200" dirty="0" smtClean="0">
                <a:latin typeface="Arial" panose="020B0604020202020204" pitchFamily="34" charset="0"/>
                <a:cs typeface="Arial" panose="020B0604020202020204" pitchFamily="34" charset="0"/>
              </a:rPr>
              <a:t>full</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laid</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club</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see</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pie</a:t>
            </a:r>
            <a:endParaRPr lang="en-GB" sz="32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4B23C44E-1E49-48C9-B244-4DC29DD1E052}"/>
              </a:ext>
            </a:extLst>
          </p:cNvPr>
          <p:cNvSpPr>
            <a:spLocks noGrp="1"/>
          </p:cNvSpPr>
          <p:nvPr>
            <p:ph sz="half" idx="2"/>
          </p:nvPr>
        </p:nvSpPr>
        <p:spPr/>
        <p:txBody>
          <a:bodyPr>
            <a:normAutofit fontScale="92500" lnSpcReduction="20000"/>
          </a:bodyPr>
          <a:lstStyle/>
          <a:p>
            <a:pPr marL="0" indent="0">
              <a:buNone/>
            </a:pPr>
            <a:r>
              <a:rPr lang="en-GB" sz="3000" dirty="0" smtClean="0">
                <a:latin typeface="Arial" panose="020B0604020202020204" pitchFamily="34" charset="0"/>
                <a:cs typeface="Arial" panose="020B0604020202020204" pitchFamily="34" charset="0"/>
              </a:rPr>
              <a:t>dolphin</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unlock</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orphan</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telephone</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broomstick</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40968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F3B099-A678-4E6C-9CA4-BA3E6A7A5C4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Thursday</a:t>
            </a:r>
          </a:p>
        </p:txBody>
      </p:sp>
      <p:sp>
        <p:nvSpPr>
          <p:cNvPr id="3" name="Content Placeholder 2">
            <a:extLst>
              <a:ext uri="{FF2B5EF4-FFF2-40B4-BE49-F238E27FC236}">
                <a16:creationId xmlns:a16="http://schemas.microsoft.com/office/drawing/2014/main" xmlns="" id="{AE4B0207-6709-425C-ABED-E72BCEE1D3A0}"/>
              </a:ext>
            </a:extLst>
          </p:cNvPr>
          <p:cNvSpPr>
            <a:spLocks noGrp="1"/>
          </p:cNvSpPr>
          <p:nvPr>
            <p:ph sz="half" idx="1"/>
          </p:nvPr>
        </p:nvSpPr>
        <p:spPr/>
        <p:txBody>
          <a:bodyPr>
            <a:normAutofit fontScale="92500" lnSpcReduction="20000"/>
          </a:bodyPr>
          <a:lstStyle/>
          <a:p>
            <a:pPr marL="0" indent="0">
              <a:buNone/>
            </a:pPr>
            <a:r>
              <a:rPr lang="en-GB" sz="3200" dirty="0" smtClean="0">
                <a:latin typeface="Arial" panose="020B0604020202020204" pitchFamily="34" charset="0"/>
                <a:cs typeface="Arial" panose="020B0604020202020204" pitchFamily="34" charset="0"/>
              </a:rPr>
              <a:t>pill</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deer</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trap</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for</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lie</a:t>
            </a:r>
            <a:endParaRPr lang="en-GB" sz="32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4B23C44E-1E49-48C9-B244-4DC29DD1E052}"/>
              </a:ext>
            </a:extLst>
          </p:cNvPr>
          <p:cNvSpPr>
            <a:spLocks noGrp="1"/>
          </p:cNvSpPr>
          <p:nvPr>
            <p:ph sz="half" idx="2"/>
          </p:nvPr>
        </p:nvSpPr>
        <p:spPr/>
        <p:txBody>
          <a:bodyPr>
            <a:normAutofit fontScale="92500" lnSpcReduction="20000"/>
          </a:bodyPr>
          <a:lstStyle/>
          <a:p>
            <a:pPr marL="0" indent="0">
              <a:buNone/>
            </a:pPr>
            <a:r>
              <a:rPr lang="en-GB" sz="3000" dirty="0" smtClean="0">
                <a:latin typeface="Arial" panose="020B0604020202020204" pitchFamily="34" charset="0"/>
                <a:cs typeface="Arial" panose="020B0604020202020204" pitchFamily="34" charset="0"/>
              </a:rPr>
              <a:t>hiccup</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grubby</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phantom</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photograph</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photocopy</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4095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F3B099-A678-4E6C-9CA4-BA3E6A7A5C4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Friday</a:t>
            </a:r>
          </a:p>
        </p:txBody>
      </p:sp>
      <p:sp>
        <p:nvSpPr>
          <p:cNvPr id="3" name="Content Placeholder 2">
            <a:extLst>
              <a:ext uri="{FF2B5EF4-FFF2-40B4-BE49-F238E27FC236}">
                <a16:creationId xmlns:a16="http://schemas.microsoft.com/office/drawing/2014/main" xmlns="" id="{AE4B0207-6709-425C-ABED-E72BCEE1D3A0}"/>
              </a:ext>
            </a:extLst>
          </p:cNvPr>
          <p:cNvSpPr>
            <a:spLocks noGrp="1"/>
          </p:cNvSpPr>
          <p:nvPr>
            <p:ph sz="half" idx="1"/>
          </p:nvPr>
        </p:nvSpPr>
        <p:spPr/>
        <p:txBody>
          <a:bodyPr>
            <a:normAutofit fontScale="92500" lnSpcReduction="20000"/>
          </a:bodyPr>
          <a:lstStyle/>
          <a:p>
            <a:pPr marL="0" indent="0">
              <a:buNone/>
            </a:pPr>
            <a:r>
              <a:rPr lang="en-GB" sz="3200" dirty="0" smtClean="0">
                <a:latin typeface="Arial" panose="020B0604020202020204" pitchFamily="34" charset="0"/>
                <a:cs typeface="Arial" panose="020B0604020202020204" pitchFamily="34" charset="0"/>
              </a:rPr>
              <a:t>off</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grub</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silver</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coin</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brain</a:t>
            </a:r>
            <a:endParaRPr lang="en-GB" sz="32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4B23C44E-1E49-48C9-B244-4DC29DD1E052}"/>
              </a:ext>
            </a:extLst>
          </p:cNvPr>
          <p:cNvSpPr>
            <a:spLocks noGrp="1"/>
          </p:cNvSpPr>
          <p:nvPr>
            <p:ph sz="half" idx="2"/>
          </p:nvPr>
        </p:nvSpPr>
        <p:spPr/>
        <p:txBody>
          <a:bodyPr>
            <a:normAutofit fontScale="92500" lnSpcReduction="20000"/>
          </a:bodyPr>
          <a:lstStyle/>
          <a:p>
            <a:pPr marL="0" indent="0">
              <a:buNone/>
            </a:pPr>
            <a:r>
              <a:rPr lang="en-GB" sz="3000" dirty="0" smtClean="0">
                <a:latin typeface="Arial" panose="020B0604020202020204" pitchFamily="34" charset="0"/>
                <a:cs typeface="Arial" panose="020B0604020202020204" pitchFamily="34" charset="0"/>
              </a:rPr>
              <a:t>phew</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jelly</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dentist</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alphabet</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phoneme</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78208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8831F25-7980-4A39-AB13-0BCBA9422B9F}"/>
              </a:ext>
            </a:extLst>
          </p:cNvPr>
          <p:cNvSpPr>
            <a:spLocks noGrp="1"/>
          </p:cNvSpPr>
          <p:nvPr>
            <p:ph type="body" idx="1"/>
          </p:nvPr>
        </p:nvSpPr>
        <p:spPr>
          <a:solidFill>
            <a:schemeClr val="bg2"/>
          </a:solidFill>
        </p:spPr>
        <p:txBody>
          <a:bodyPr/>
          <a:lstStyle/>
          <a:p>
            <a:r>
              <a:rPr lang="en-GB" dirty="0" smtClean="0">
                <a:latin typeface="Arial" panose="020B0604020202020204" pitchFamily="34" charset="0"/>
                <a:cs typeface="Arial" panose="020B0604020202020204" pitchFamily="34" charset="0"/>
              </a:rPr>
              <a:t>Soft &lt;g&gt;</a:t>
            </a:r>
            <a:endParaRPr lang="en-GB"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xmlns="" id="{DCCF0D67-1613-492C-B30B-81C0B7630789}"/>
              </a:ext>
            </a:extLst>
          </p:cNvPr>
          <p:cNvSpPr>
            <a:spLocks noGrp="1"/>
          </p:cNvSpPr>
          <p:nvPr>
            <p:ph type="title"/>
          </p:nvPr>
        </p:nvSpPr>
        <p:spPr>
          <a:solidFill>
            <a:schemeClr val="bg2"/>
          </a:solidFill>
        </p:spPr>
        <p:txBody>
          <a:bodyPr/>
          <a:lstStyle/>
          <a:p>
            <a:r>
              <a:rPr lang="en-GB" dirty="0" smtClean="0">
                <a:latin typeface="Arial" panose="020B0604020202020204" pitchFamily="34" charset="0"/>
                <a:cs typeface="Arial" panose="020B0604020202020204" pitchFamily="34" charset="0"/>
              </a:rPr>
              <a:t>New Phonics Rule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05997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Soft &lt;g&gt;</a:t>
            </a:r>
            <a:endParaRPr lang="en-GB"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a:stretch>
            <a:fillRect/>
          </a:stretch>
        </p:blipFill>
        <p:spPr>
          <a:xfrm>
            <a:off x="1253331" y="1825625"/>
            <a:ext cx="4351338" cy="4351338"/>
          </a:xfrm>
          <a:prstGeom prst="rect">
            <a:avLst/>
          </a:prstGeom>
        </p:spPr>
      </p:pic>
      <p:sp>
        <p:nvSpPr>
          <p:cNvPr id="4" name="Content Placeholder 3"/>
          <p:cNvSpPr>
            <a:spLocks noGrp="1"/>
          </p:cNvSpPr>
          <p:nvPr>
            <p:ph sz="half" idx="2"/>
          </p:nvPr>
        </p:nvSpPr>
        <p:spPr/>
        <p:txBody>
          <a:bodyPr>
            <a:normAutofit lnSpcReduction="10000"/>
          </a:bodyPr>
          <a:lstStyle/>
          <a:p>
            <a:pPr marL="0" indent="0">
              <a:buNone/>
            </a:pPr>
            <a:r>
              <a:rPr lang="en-GB" dirty="0" smtClean="0">
                <a:latin typeface="Arial" panose="020B0604020202020204" pitchFamily="34" charset="0"/>
                <a:cs typeface="Arial" panose="020B0604020202020204" pitchFamily="34" charset="0"/>
              </a:rPr>
              <a:t>What can you see beside the children in this picture?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They are ‘giant vegetables’.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Can you hear the ‘j’ sound in both of those words?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How would you usually write the ‘j’ sound?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5886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‘j’ sound in </a:t>
            </a: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giant’ and ‘vegetables’ </a:t>
            </a: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is </a:t>
            </a:r>
            <a:r>
              <a:rPr lang="en-GB" dirty="0">
                <a:latin typeface="Arial" panose="020B0604020202020204" pitchFamily="34" charset="0"/>
                <a:cs typeface="Arial" panose="020B0604020202020204" pitchFamily="34" charset="0"/>
              </a:rPr>
              <a:t>not written with a ‘j’, </a:t>
            </a: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but </a:t>
            </a:r>
            <a:r>
              <a:rPr lang="en-GB" dirty="0">
                <a:latin typeface="Arial" panose="020B0604020202020204" pitchFamily="34" charset="0"/>
                <a:cs typeface="Arial" panose="020B0604020202020204" pitchFamily="34" charset="0"/>
              </a:rPr>
              <a:t>with a ‘g’.</a:t>
            </a:r>
          </a:p>
          <a:p>
            <a:pPr marL="0" indent="0">
              <a:buNone/>
            </a:pPr>
            <a:endParaRPr lang="en-GB" dirty="0"/>
          </a:p>
        </p:txBody>
      </p:sp>
      <p:sp>
        <p:nvSpPr>
          <p:cNvPr id="4" name="Content Placeholder 3"/>
          <p:cNvSpPr>
            <a:spLocks noGrp="1"/>
          </p:cNvSpPr>
          <p:nvPr>
            <p:ph sz="half" idx="2"/>
          </p:nvPr>
        </p:nvSpPr>
        <p:spPr/>
        <p:txBody>
          <a:bodyPr/>
          <a:lstStyle/>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When </a:t>
            </a:r>
            <a:r>
              <a:rPr lang="en-GB" dirty="0">
                <a:latin typeface="Arial" panose="020B0604020202020204" pitchFamily="34" charset="0"/>
                <a:cs typeface="Arial" panose="020B0604020202020204" pitchFamily="34" charset="0"/>
              </a:rPr>
              <a:t>you see a ‘g’ </a:t>
            </a: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followed </a:t>
            </a:r>
            <a:r>
              <a:rPr lang="en-GB" dirty="0">
                <a:latin typeface="Arial" panose="020B0604020202020204" pitchFamily="34" charset="0"/>
                <a:cs typeface="Arial" panose="020B0604020202020204" pitchFamily="34" charset="0"/>
              </a:rPr>
              <a:t>by ‘e’,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or ‘y’, </a:t>
            </a: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you </a:t>
            </a:r>
            <a:r>
              <a:rPr lang="en-GB" dirty="0">
                <a:latin typeface="Arial" panose="020B0604020202020204" pitchFamily="34" charset="0"/>
                <a:cs typeface="Arial" panose="020B0604020202020204" pitchFamily="34" charset="0"/>
              </a:rPr>
              <a:t>usually have to say </a:t>
            </a: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‘j’ sound. </a:t>
            </a:r>
          </a:p>
          <a:p>
            <a:pPr marL="0" indent="0">
              <a:buNone/>
            </a:pPr>
            <a:endParaRPr lang="en-GB" dirty="0"/>
          </a:p>
        </p:txBody>
      </p:sp>
    </p:spTree>
    <p:extLst>
      <p:ext uri="{BB962C8B-B14F-4D97-AF65-F5344CB8AC3E}">
        <p14:creationId xmlns:p14="http://schemas.microsoft.com/office/powerpoint/2010/main" val="14755779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Can you read these words</a:t>
            </a:r>
            <a:r>
              <a:rPr lang="en-GB" dirty="0" smtClean="0">
                <a:latin typeface="Arial" panose="020B0604020202020204" pitchFamily="34" charset="0"/>
                <a:cs typeface="Arial" panose="020B0604020202020204" pitchFamily="34" charset="0"/>
              </a:rPr>
              <a:t>?</a:t>
            </a:r>
            <a:endParaRPr lang="en-GB" dirty="0"/>
          </a:p>
        </p:txBody>
      </p:sp>
      <p:sp>
        <p:nvSpPr>
          <p:cNvPr id="3" name="Content Placeholder 2"/>
          <p:cNvSpPr>
            <a:spLocks noGrp="1"/>
          </p:cNvSpPr>
          <p:nvPr>
            <p:ph sz="half" idx="1"/>
          </p:nvPr>
        </p:nvSpPr>
        <p:spPr/>
        <p:txBody>
          <a:bodyPr/>
          <a:lstStyle/>
          <a:p>
            <a:pPr marL="0" indent="0" algn="ctr">
              <a:buNone/>
            </a:pPr>
            <a:r>
              <a:rPr lang="en-GB" b="1" dirty="0">
                <a:latin typeface="Arial" panose="020B0604020202020204" pitchFamily="34" charset="0"/>
                <a:cs typeface="Arial" panose="020B0604020202020204" pitchFamily="34" charset="0"/>
              </a:rPr>
              <a:t>vegetabl</a:t>
            </a:r>
            <a:r>
              <a:rPr lang="en-GB" dirty="0">
                <a:latin typeface="Arial" panose="020B0604020202020204" pitchFamily="34" charset="0"/>
                <a:cs typeface="Arial" panose="020B0604020202020204" pitchFamily="34" charset="0"/>
              </a:rPr>
              <a:t>e                  </a:t>
            </a:r>
            <a:endParaRPr lang="en-GB" dirty="0" smtClean="0">
              <a:latin typeface="Arial" panose="020B0604020202020204" pitchFamily="34" charset="0"/>
              <a:cs typeface="Arial" panose="020B0604020202020204" pitchFamily="34" charset="0"/>
            </a:endParaRPr>
          </a:p>
          <a:p>
            <a:pPr marL="0" indent="0" algn="ctr">
              <a:buNone/>
            </a:pPr>
            <a:r>
              <a:rPr lang="en-GB" b="1" dirty="0" smtClean="0">
                <a:latin typeface="Arial" panose="020B0604020202020204" pitchFamily="34" charset="0"/>
                <a:cs typeface="Arial" panose="020B0604020202020204" pitchFamily="34" charset="0"/>
              </a:rPr>
              <a:t>larg</a:t>
            </a:r>
            <a:r>
              <a:rPr lang="en-GB" dirty="0" smtClean="0">
                <a:latin typeface="Arial" panose="020B0604020202020204" pitchFamily="34" charset="0"/>
                <a:cs typeface="Arial" panose="020B0604020202020204" pitchFamily="34" charset="0"/>
              </a:rPr>
              <a:t>e</a:t>
            </a:r>
            <a:endParaRPr lang="en-GB" dirty="0">
              <a:latin typeface="Arial" panose="020B0604020202020204" pitchFamily="34" charset="0"/>
              <a:cs typeface="Arial" panose="020B0604020202020204" pitchFamily="34" charset="0"/>
            </a:endParaRPr>
          </a:p>
          <a:p>
            <a:pPr marL="0" indent="0" algn="ctr">
              <a:buNone/>
            </a:pPr>
            <a:r>
              <a:rPr lang="en-GB" b="1" dirty="0">
                <a:latin typeface="Arial" panose="020B0604020202020204" pitchFamily="34" charset="0"/>
                <a:cs typeface="Arial" panose="020B0604020202020204" pitchFamily="34" charset="0"/>
              </a:rPr>
              <a:t>giant                         </a:t>
            </a:r>
            <a:endParaRPr lang="en-GB" b="1" dirty="0" smtClean="0">
              <a:latin typeface="Arial" panose="020B0604020202020204" pitchFamily="34" charset="0"/>
              <a:cs typeface="Arial" panose="020B0604020202020204" pitchFamily="34" charset="0"/>
            </a:endParaRPr>
          </a:p>
          <a:p>
            <a:pPr marL="0" indent="0" algn="ctr">
              <a:buNone/>
            </a:pPr>
            <a:r>
              <a:rPr lang="en-GB" b="1" dirty="0" smtClean="0">
                <a:latin typeface="Arial" panose="020B0604020202020204" pitchFamily="34" charset="0"/>
                <a:cs typeface="Arial" panose="020B0604020202020204" pitchFamily="34" charset="0"/>
              </a:rPr>
              <a:t>germ</a:t>
            </a:r>
            <a:endParaRPr lang="en-GB" b="1" dirty="0">
              <a:latin typeface="Arial" panose="020B0604020202020204" pitchFamily="34" charset="0"/>
              <a:cs typeface="Arial" panose="020B0604020202020204" pitchFamily="34" charset="0"/>
            </a:endParaRPr>
          </a:p>
          <a:p>
            <a:pPr marL="0" indent="0" algn="ctr">
              <a:buNone/>
            </a:pPr>
            <a:r>
              <a:rPr lang="en-GB" b="1" dirty="0">
                <a:latin typeface="Arial" panose="020B0604020202020204" pitchFamily="34" charset="0"/>
                <a:cs typeface="Arial" panose="020B0604020202020204" pitchFamily="34" charset="0"/>
              </a:rPr>
              <a:t>magic                        </a:t>
            </a:r>
            <a:endParaRPr lang="en-GB" b="1" dirty="0" smtClean="0">
              <a:latin typeface="Arial" panose="020B0604020202020204" pitchFamily="34" charset="0"/>
              <a:cs typeface="Arial" panose="020B0604020202020204" pitchFamily="34" charset="0"/>
            </a:endParaRPr>
          </a:p>
          <a:p>
            <a:pPr marL="0" indent="0" algn="ctr">
              <a:buNone/>
            </a:pPr>
            <a:r>
              <a:rPr lang="en-GB" b="1" dirty="0" smtClean="0">
                <a:latin typeface="Arial" panose="020B0604020202020204" pitchFamily="34" charset="0"/>
                <a:cs typeface="Arial" panose="020B0604020202020204" pitchFamily="34" charset="0"/>
              </a:rPr>
              <a:t>ginger</a:t>
            </a:r>
            <a:endParaRPr lang="en-GB" b="1" dirty="0">
              <a:latin typeface="Arial" panose="020B0604020202020204" pitchFamily="34" charset="0"/>
              <a:cs typeface="Arial" panose="020B0604020202020204" pitchFamily="34" charset="0"/>
            </a:endParaRPr>
          </a:p>
          <a:p>
            <a:pPr marL="0" indent="0" algn="ctr">
              <a:buNone/>
            </a:pPr>
            <a:r>
              <a:rPr lang="en-GB" b="1" dirty="0">
                <a:latin typeface="Arial" panose="020B0604020202020204" pitchFamily="34" charset="0"/>
                <a:cs typeface="Arial" panose="020B0604020202020204" pitchFamily="34" charset="0"/>
              </a:rPr>
              <a:t>gym</a:t>
            </a:r>
            <a:endParaRPr lang="en-GB" dirty="0"/>
          </a:p>
        </p:txBody>
      </p:sp>
      <p:sp>
        <p:nvSpPr>
          <p:cNvPr id="4" name="Content Placeholder 3"/>
          <p:cNvSpPr>
            <a:spLocks noGrp="1"/>
          </p:cNvSpPr>
          <p:nvPr>
            <p:ph sz="half" idx="2"/>
          </p:nvPr>
        </p:nvSpPr>
        <p:spPr/>
        <p:txBody>
          <a:bodyPr/>
          <a:lstStyle/>
          <a:p>
            <a:pPr marL="0" indent="0" algn="ctr">
              <a:buNone/>
            </a:pPr>
            <a:r>
              <a:rPr lang="en-GB" b="1" dirty="0">
                <a:latin typeface="Arial" panose="020B0604020202020204" pitchFamily="34" charset="0"/>
                <a:cs typeface="Arial" panose="020B0604020202020204" pitchFamily="34" charset="0"/>
              </a:rPr>
              <a:t>orange</a:t>
            </a:r>
          </a:p>
          <a:p>
            <a:pPr marL="0" indent="0" algn="ctr">
              <a:buNone/>
            </a:pPr>
            <a:r>
              <a:rPr lang="en-GB" b="1" dirty="0">
                <a:latin typeface="Arial" panose="020B0604020202020204" pitchFamily="34" charset="0"/>
                <a:cs typeface="Arial" panose="020B0604020202020204" pitchFamily="34" charset="0"/>
              </a:rPr>
              <a:t>giraff</a:t>
            </a:r>
            <a:r>
              <a:rPr lang="en-GB" dirty="0">
                <a:latin typeface="Arial" panose="020B0604020202020204" pitchFamily="34" charset="0"/>
                <a:cs typeface="Arial" panose="020B0604020202020204" pitchFamily="34" charset="0"/>
              </a:rPr>
              <a:t>e                       </a:t>
            </a:r>
            <a:endParaRPr lang="en-GB" dirty="0" smtClean="0">
              <a:latin typeface="Arial" panose="020B0604020202020204" pitchFamily="34" charset="0"/>
              <a:cs typeface="Arial" panose="020B0604020202020204" pitchFamily="34" charset="0"/>
            </a:endParaRPr>
          </a:p>
          <a:p>
            <a:pPr marL="0" indent="0" algn="ctr">
              <a:buNone/>
            </a:pPr>
            <a:r>
              <a:rPr lang="en-GB" b="1" dirty="0" smtClean="0">
                <a:latin typeface="Arial" panose="020B0604020202020204" pitchFamily="34" charset="0"/>
                <a:cs typeface="Arial" panose="020B0604020202020204" pitchFamily="34" charset="0"/>
              </a:rPr>
              <a:t>cabbage</a:t>
            </a:r>
            <a:endParaRPr lang="en-GB" b="1" dirty="0">
              <a:latin typeface="Arial" panose="020B0604020202020204" pitchFamily="34" charset="0"/>
              <a:cs typeface="Arial" panose="020B0604020202020204" pitchFamily="34" charset="0"/>
            </a:endParaRPr>
          </a:p>
          <a:p>
            <a:pPr marL="0" indent="0" algn="ctr">
              <a:buNone/>
            </a:pPr>
            <a:r>
              <a:rPr lang="en-GB" b="1" dirty="0">
                <a:latin typeface="Arial" panose="020B0604020202020204" pitchFamily="34" charset="0"/>
                <a:cs typeface="Arial" panose="020B0604020202020204" pitchFamily="34" charset="0"/>
              </a:rPr>
              <a:t>energy                      </a:t>
            </a:r>
            <a:endParaRPr lang="en-GB" b="1" dirty="0" smtClean="0">
              <a:latin typeface="Arial" panose="020B0604020202020204" pitchFamily="34" charset="0"/>
              <a:cs typeface="Arial" panose="020B0604020202020204" pitchFamily="34" charset="0"/>
            </a:endParaRPr>
          </a:p>
          <a:p>
            <a:pPr marL="0" indent="0" algn="ctr">
              <a:buNone/>
            </a:pPr>
            <a:r>
              <a:rPr lang="en-GB" b="1" dirty="0" smtClean="0">
                <a:latin typeface="Arial" panose="020B0604020202020204" pitchFamily="34" charset="0"/>
                <a:cs typeface="Arial" panose="020B0604020202020204" pitchFamily="34" charset="0"/>
              </a:rPr>
              <a:t>fringe</a:t>
            </a:r>
            <a:endParaRPr lang="en-GB" b="1" dirty="0">
              <a:latin typeface="Arial" panose="020B0604020202020204" pitchFamily="34" charset="0"/>
              <a:cs typeface="Arial" panose="020B0604020202020204" pitchFamily="34" charset="0"/>
            </a:endParaRPr>
          </a:p>
          <a:p>
            <a:pPr marL="0" indent="0" algn="ctr">
              <a:buNone/>
            </a:pPr>
            <a:r>
              <a:rPr lang="en-GB" b="1" dirty="0">
                <a:latin typeface="Arial" panose="020B0604020202020204" pitchFamily="34" charset="0"/>
                <a:cs typeface="Arial" panose="020B0604020202020204" pitchFamily="34" charset="0"/>
              </a:rPr>
              <a:t>gentl</a:t>
            </a:r>
            <a:r>
              <a:rPr lang="en-GB" dirty="0">
                <a:latin typeface="Arial" panose="020B0604020202020204" pitchFamily="34" charset="0"/>
                <a:cs typeface="Arial" panose="020B0604020202020204" pitchFamily="34" charset="0"/>
              </a:rPr>
              <a:t>e</a:t>
            </a:r>
          </a:p>
          <a:p>
            <a:pPr marL="0" indent="0">
              <a:buNone/>
            </a:pPr>
            <a:endParaRPr lang="en-GB" dirty="0"/>
          </a:p>
        </p:txBody>
      </p:sp>
    </p:spTree>
    <p:extLst>
      <p:ext uri="{BB962C8B-B14F-4D97-AF65-F5344CB8AC3E}">
        <p14:creationId xmlns:p14="http://schemas.microsoft.com/office/powerpoint/2010/main" val="19993006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Arial" panose="020B0604020202020204" pitchFamily="34" charset="0"/>
                <a:cs typeface="Arial" panose="020B0604020202020204" pitchFamily="34" charset="0"/>
              </a:rPr>
              <a:t>Read the words and match them to the box underneath</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173153"/>
            <a:ext cx="10515600" cy="1198929"/>
          </a:xfrm>
        </p:spPr>
        <p:txBody>
          <a:bodyPr/>
          <a:lstStyle/>
          <a:p>
            <a:pPr marL="0" indent="0">
              <a:buNone/>
            </a:pPr>
            <a:r>
              <a:rPr lang="en-GB" b="1" dirty="0" smtClean="0">
                <a:latin typeface="Arial" panose="020B0604020202020204" pitchFamily="34" charset="0"/>
                <a:cs typeface="Arial" panose="020B0604020202020204" pitchFamily="34" charset="0"/>
              </a:rPr>
              <a:t>oranges</a:t>
            </a:r>
            <a:r>
              <a:rPr lang="en-GB" b="1" dirty="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large		vegetabl</a:t>
            </a:r>
            <a:r>
              <a:rPr lang="en-GB" dirty="0" smtClean="0">
                <a:latin typeface="Arial" panose="020B0604020202020204" pitchFamily="34" charset="0"/>
                <a:cs typeface="Arial" panose="020B0604020202020204" pitchFamily="34" charset="0"/>
              </a:rPr>
              <a:t>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germ		gym</a:t>
            </a:r>
          </a:p>
          <a:p>
            <a:pPr marL="0" indent="0">
              <a:buNone/>
            </a:pPr>
            <a:r>
              <a:rPr lang="en-GB" b="1" dirty="0" smtClean="0">
                <a:latin typeface="Arial" panose="020B0604020202020204" pitchFamily="34" charset="0"/>
                <a:cs typeface="Arial" panose="020B0604020202020204" pitchFamily="34" charset="0"/>
              </a:rPr>
              <a:t>giraff</a:t>
            </a:r>
            <a:r>
              <a:rPr lang="en-GB" dirty="0" smtClean="0">
                <a:latin typeface="Arial" panose="020B0604020202020204" pitchFamily="34" charset="0"/>
                <a:cs typeface="Arial" panose="020B0604020202020204" pitchFamily="34" charset="0"/>
              </a:rPr>
              <a:t>e	</a:t>
            </a:r>
            <a:r>
              <a:rPr lang="en-GB" b="1" dirty="0" smtClean="0">
                <a:latin typeface="Arial" panose="020B0604020202020204" pitchFamily="34" charset="0"/>
                <a:cs typeface="Arial" panose="020B0604020202020204" pitchFamily="34" charset="0"/>
              </a:rPr>
              <a:t>giant 	ginger		magic	dingy</a:t>
            </a: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Rectangle 3"/>
          <p:cNvSpPr/>
          <p:nvPr/>
        </p:nvSpPr>
        <p:spPr>
          <a:xfrm>
            <a:off x="964809" y="3854547"/>
            <a:ext cx="2003474" cy="1406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smtClean="0">
                <a:latin typeface="Arial" panose="020B0604020202020204" pitchFamily="34" charset="0"/>
                <a:cs typeface="Arial" panose="020B0604020202020204" pitchFamily="34" charset="0"/>
              </a:rPr>
              <a:t>ge</a:t>
            </a:r>
            <a:endParaRPr lang="en-GB" sz="4000" dirty="0">
              <a:latin typeface="Arial" panose="020B0604020202020204" pitchFamily="34" charset="0"/>
              <a:cs typeface="Arial" panose="020B0604020202020204" pitchFamily="34" charset="0"/>
            </a:endParaRPr>
          </a:p>
        </p:txBody>
      </p:sp>
      <p:sp>
        <p:nvSpPr>
          <p:cNvPr id="5" name="Rectangle 4"/>
          <p:cNvSpPr/>
          <p:nvPr/>
        </p:nvSpPr>
        <p:spPr>
          <a:xfrm>
            <a:off x="5157567" y="3854547"/>
            <a:ext cx="2003474" cy="14067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smtClean="0">
                <a:latin typeface="Arial" panose="020B0604020202020204" pitchFamily="34" charset="0"/>
                <a:cs typeface="Arial" panose="020B0604020202020204" pitchFamily="34" charset="0"/>
              </a:rPr>
              <a:t>gi</a:t>
            </a:r>
            <a:endParaRPr lang="en-GB" dirty="0"/>
          </a:p>
        </p:txBody>
      </p:sp>
      <p:sp>
        <p:nvSpPr>
          <p:cNvPr id="6" name="Rectangle 5"/>
          <p:cNvSpPr/>
          <p:nvPr/>
        </p:nvSpPr>
        <p:spPr>
          <a:xfrm>
            <a:off x="9350326" y="3854547"/>
            <a:ext cx="2003474" cy="140677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smtClean="0">
                <a:latin typeface="Arial" panose="020B0604020202020204" pitchFamily="34" charset="0"/>
                <a:cs typeface="Arial" panose="020B0604020202020204" pitchFamily="34" charset="0"/>
              </a:rPr>
              <a:t>gy</a:t>
            </a:r>
            <a:endParaRPr lang="en-GB" dirty="0"/>
          </a:p>
        </p:txBody>
      </p:sp>
    </p:spTree>
    <p:extLst>
      <p:ext uri="{BB962C8B-B14F-4D97-AF65-F5344CB8AC3E}">
        <p14:creationId xmlns:p14="http://schemas.microsoft.com/office/powerpoint/2010/main" val="14441739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Draw:</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pPr marL="0" indent="0" algn="ctr">
              <a:buNone/>
            </a:pPr>
            <a:endParaRPr lang="en-GB" b="1" dirty="0" smtClean="0">
              <a:latin typeface="Arial" panose="020B0604020202020204" pitchFamily="34" charset="0"/>
              <a:cs typeface="Arial" panose="020B0604020202020204" pitchFamily="34" charset="0"/>
            </a:endParaRPr>
          </a:p>
          <a:p>
            <a:pPr marL="0" indent="0" algn="ctr">
              <a:buNone/>
            </a:pPr>
            <a:endParaRPr lang="en-GB" b="1" dirty="0">
              <a:latin typeface="Arial" panose="020B0604020202020204" pitchFamily="34" charset="0"/>
              <a:cs typeface="Arial" panose="020B0604020202020204" pitchFamily="34" charset="0"/>
            </a:endParaRPr>
          </a:p>
          <a:p>
            <a:pPr marL="0" indent="0" algn="ctr">
              <a:buNone/>
            </a:pPr>
            <a:r>
              <a:rPr lang="en-GB" b="1" dirty="0" smtClean="0">
                <a:latin typeface="Arial" panose="020B0604020202020204" pitchFamily="34" charset="0"/>
                <a:cs typeface="Arial" panose="020B0604020202020204" pitchFamily="34" charset="0"/>
              </a:rPr>
              <a:t>giraff</a:t>
            </a:r>
            <a:r>
              <a:rPr lang="en-GB" dirty="0" smtClean="0">
                <a:latin typeface="Arial" panose="020B0604020202020204" pitchFamily="34" charset="0"/>
                <a:cs typeface="Arial" panose="020B0604020202020204" pitchFamily="34" charset="0"/>
              </a:rPr>
              <a:t>e</a:t>
            </a:r>
            <a:endParaRPr lang="en-GB"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marL="0" indent="0" algn="ctr">
              <a:buNone/>
            </a:pPr>
            <a:endParaRPr lang="en-GB" b="1" dirty="0" smtClean="0">
              <a:latin typeface="Arial" panose="020B0604020202020204" pitchFamily="34" charset="0"/>
              <a:cs typeface="Arial" panose="020B0604020202020204" pitchFamily="34" charset="0"/>
            </a:endParaRPr>
          </a:p>
          <a:p>
            <a:pPr marL="0" indent="0" algn="ctr">
              <a:buNone/>
            </a:pPr>
            <a:endParaRPr lang="en-GB" b="1" dirty="0">
              <a:latin typeface="Arial" panose="020B0604020202020204" pitchFamily="34" charset="0"/>
              <a:cs typeface="Arial" panose="020B0604020202020204" pitchFamily="34" charset="0"/>
            </a:endParaRPr>
          </a:p>
          <a:p>
            <a:pPr marL="0" indent="0" algn="ctr">
              <a:buNone/>
            </a:pPr>
            <a:r>
              <a:rPr lang="en-GB" b="1" dirty="0" smtClean="0">
                <a:latin typeface="Arial" panose="020B0604020202020204" pitchFamily="34" charset="0"/>
                <a:cs typeface="Arial" panose="020B0604020202020204" pitchFamily="34" charset="0"/>
              </a:rPr>
              <a:t>gymnast</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835155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Arial" panose="020B0604020202020204" pitchFamily="34" charset="0"/>
                <a:cs typeface="Arial" panose="020B0604020202020204" pitchFamily="34" charset="0"/>
              </a:rPr>
              <a:t>Can you blend these words?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GB" dirty="0" smtClean="0">
                <a:latin typeface="Arial" panose="020B0604020202020204" pitchFamily="34" charset="0"/>
                <a:cs typeface="Arial" panose="020B0604020202020204" pitchFamily="34" charset="0"/>
              </a:rPr>
              <a:t>gentle</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stage</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space</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price</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pancake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35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qu</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94413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Arial" panose="020B0604020202020204" pitchFamily="34" charset="0"/>
                <a:cs typeface="Arial" panose="020B0604020202020204" pitchFamily="34" charset="0"/>
              </a:rPr>
              <a:t>Can you read these sentences?</a:t>
            </a:r>
            <a:br>
              <a:rPr lang="en-GB"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How many tricky words can you see?</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GB" dirty="0" smtClean="0">
                <a:latin typeface="Arial" panose="020B0604020202020204" pitchFamily="34" charset="0"/>
                <a:cs typeface="Arial" panose="020B0604020202020204" pitchFamily="34" charset="0"/>
              </a:rPr>
              <a:t>What do you call this vegetable?</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We had such fun at the magic show.</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All of my pencils are broken.</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Are there many girls going to camp?</a:t>
            </a:r>
          </a:p>
        </p:txBody>
      </p:sp>
    </p:spTree>
    <p:extLst>
      <p:ext uri="{BB962C8B-B14F-4D97-AF65-F5344CB8AC3E}">
        <p14:creationId xmlns:p14="http://schemas.microsoft.com/office/powerpoint/2010/main" val="13399326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FF00">
            <a:alpha val="70000"/>
          </a:srgb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8831F25-7980-4A39-AB13-0BCBA9422B9F}"/>
              </a:ext>
            </a:extLst>
          </p:cNvPr>
          <p:cNvSpPr>
            <a:spLocks noGrp="1"/>
          </p:cNvSpPr>
          <p:nvPr>
            <p:ph type="body" idx="1"/>
          </p:nvPr>
        </p:nvSpPr>
        <p:spPr/>
        <p:txBody>
          <a:bodyPr/>
          <a:lstStyle/>
          <a:p>
            <a:endParaRPr lang="en-GB" dirty="0"/>
          </a:p>
        </p:txBody>
      </p:sp>
      <p:sp>
        <p:nvSpPr>
          <p:cNvPr id="6" name="Title 5">
            <a:extLst>
              <a:ext uri="{FF2B5EF4-FFF2-40B4-BE49-F238E27FC236}">
                <a16:creationId xmlns:a16="http://schemas.microsoft.com/office/drawing/2014/main" xmlns="" id="{DCCF0D67-1613-492C-B30B-81C0B763078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Word Games</a:t>
            </a:r>
          </a:p>
        </p:txBody>
      </p:sp>
    </p:spTree>
    <p:extLst>
      <p:ext uri="{BB962C8B-B14F-4D97-AF65-F5344CB8AC3E}">
        <p14:creationId xmlns:p14="http://schemas.microsoft.com/office/powerpoint/2010/main" val="42932715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FFF00">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49300-ACC0-4E68-BC03-E80FD18FD3C1}"/>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How many words can you make from this word?</a:t>
            </a:r>
          </a:p>
        </p:txBody>
      </p:sp>
      <p:sp>
        <p:nvSpPr>
          <p:cNvPr id="3" name="Content Placeholder 2">
            <a:extLst>
              <a:ext uri="{FF2B5EF4-FFF2-40B4-BE49-F238E27FC236}">
                <a16:creationId xmlns:a16="http://schemas.microsoft.com/office/drawing/2014/main" xmlns="" id="{66CA56FC-3F1A-4780-8445-01824ABACAB2}"/>
              </a:ext>
            </a:extLst>
          </p:cNvPr>
          <p:cNvSpPr>
            <a:spLocks noGrp="1"/>
          </p:cNvSpPr>
          <p:nvPr>
            <p:ph idx="1"/>
          </p:nvPr>
        </p:nvSpPr>
        <p:spPr/>
        <p:txBody>
          <a:bodyPr/>
          <a:lstStyle/>
          <a:p>
            <a:pPr marL="0" indent="0" algn="ctr">
              <a:buNone/>
            </a:pPr>
            <a:endParaRPr lang="en-GB" sz="6000" dirty="0">
              <a:latin typeface="Arial" panose="020B0604020202020204" pitchFamily="34" charset="0"/>
              <a:cs typeface="Arial" panose="020B0604020202020204" pitchFamily="34" charset="0"/>
            </a:endParaRPr>
          </a:p>
          <a:p>
            <a:pPr marL="0" indent="0" algn="ctr">
              <a:buNone/>
            </a:pPr>
            <a:endParaRPr lang="en-GB" sz="6000" dirty="0">
              <a:latin typeface="Arial" panose="020B0604020202020204" pitchFamily="34" charset="0"/>
              <a:cs typeface="Arial" panose="020B0604020202020204" pitchFamily="34" charset="0"/>
            </a:endParaRPr>
          </a:p>
          <a:p>
            <a:pPr marL="0" indent="0" algn="ctr">
              <a:buNone/>
            </a:pPr>
            <a:r>
              <a:rPr lang="en-GB" sz="6000" dirty="0" smtClean="0">
                <a:latin typeface="Arial" panose="020B0604020202020204" pitchFamily="34" charset="0"/>
                <a:cs typeface="Arial" panose="020B0604020202020204" pitchFamily="34" charset="0"/>
              </a:rPr>
              <a:t>alphabet</a:t>
            </a:r>
            <a:endParaRPr lang="en-GB" dirty="0"/>
          </a:p>
        </p:txBody>
      </p:sp>
    </p:spTree>
    <p:extLst>
      <p:ext uri="{BB962C8B-B14F-4D97-AF65-F5344CB8AC3E}">
        <p14:creationId xmlns:p14="http://schemas.microsoft.com/office/powerpoint/2010/main" val="33090276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FFF00">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49300-ACC0-4E68-BC03-E80FD18FD3C1}"/>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How many words can you make from this word?</a:t>
            </a:r>
          </a:p>
        </p:txBody>
      </p:sp>
      <p:sp>
        <p:nvSpPr>
          <p:cNvPr id="3" name="Content Placeholder 2">
            <a:extLst>
              <a:ext uri="{FF2B5EF4-FFF2-40B4-BE49-F238E27FC236}">
                <a16:creationId xmlns:a16="http://schemas.microsoft.com/office/drawing/2014/main" xmlns="" id="{66CA56FC-3F1A-4780-8445-01824ABACAB2}"/>
              </a:ext>
            </a:extLst>
          </p:cNvPr>
          <p:cNvSpPr>
            <a:spLocks noGrp="1"/>
          </p:cNvSpPr>
          <p:nvPr>
            <p:ph idx="1"/>
          </p:nvPr>
        </p:nvSpPr>
        <p:spPr/>
        <p:txBody>
          <a:bodyPr/>
          <a:lstStyle/>
          <a:p>
            <a:pPr marL="0" indent="0" algn="ctr">
              <a:buNone/>
            </a:pPr>
            <a:endParaRPr lang="en-GB" sz="6000" dirty="0">
              <a:latin typeface="Arial" panose="020B0604020202020204" pitchFamily="34" charset="0"/>
              <a:cs typeface="Arial" panose="020B0604020202020204" pitchFamily="34" charset="0"/>
            </a:endParaRPr>
          </a:p>
          <a:p>
            <a:pPr marL="0" indent="0" algn="ctr">
              <a:buNone/>
            </a:pPr>
            <a:endParaRPr lang="en-GB" sz="6000" dirty="0">
              <a:latin typeface="Arial" panose="020B0604020202020204" pitchFamily="34" charset="0"/>
              <a:cs typeface="Arial" panose="020B0604020202020204" pitchFamily="34" charset="0"/>
            </a:endParaRPr>
          </a:p>
          <a:p>
            <a:pPr marL="0" indent="0" algn="ctr">
              <a:buNone/>
            </a:pPr>
            <a:r>
              <a:rPr lang="en-GB" sz="6000" dirty="0" smtClean="0">
                <a:latin typeface="Arial" panose="020B0604020202020204" pitchFamily="34" charset="0"/>
                <a:cs typeface="Arial" panose="020B0604020202020204" pitchFamily="34" charset="0"/>
              </a:rPr>
              <a:t>dentist</a:t>
            </a:r>
            <a:endParaRPr lang="en-GB" dirty="0"/>
          </a:p>
        </p:txBody>
      </p:sp>
    </p:spTree>
    <p:extLst>
      <p:ext uri="{BB962C8B-B14F-4D97-AF65-F5344CB8AC3E}">
        <p14:creationId xmlns:p14="http://schemas.microsoft.com/office/powerpoint/2010/main" val="42627585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FF00">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49300-ACC0-4E68-BC03-E80FD18FD3C1}"/>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How many words can you make from this word?</a:t>
            </a:r>
          </a:p>
        </p:txBody>
      </p:sp>
      <p:sp>
        <p:nvSpPr>
          <p:cNvPr id="3" name="Content Placeholder 2">
            <a:extLst>
              <a:ext uri="{FF2B5EF4-FFF2-40B4-BE49-F238E27FC236}">
                <a16:creationId xmlns:a16="http://schemas.microsoft.com/office/drawing/2014/main" xmlns="" id="{66CA56FC-3F1A-4780-8445-01824ABACAB2}"/>
              </a:ext>
            </a:extLst>
          </p:cNvPr>
          <p:cNvSpPr>
            <a:spLocks noGrp="1"/>
          </p:cNvSpPr>
          <p:nvPr>
            <p:ph idx="1"/>
          </p:nvPr>
        </p:nvSpPr>
        <p:spPr/>
        <p:txBody>
          <a:bodyPr/>
          <a:lstStyle/>
          <a:p>
            <a:pPr marL="0" indent="0" algn="ctr">
              <a:buNone/>
            </a:pPr>
            <a:endParaRPr lang="en-GB" sz="6000" dirty="0">
              <a:latin typeface="Arial" panose="020B0604020202020204" pitchFamily="34" charset="0"/>
              <a:cs typeface="Arial" panose="020B0604020202020204" pitchFamily="34" charset="0"/>
            </a:endParaRPr>
          </a:p>
          <a:p>
            <a:pPr marL="0" indent="0" algn="ctr">
              <a:buNone/>
            </a:pPr>
            <a:endParaRPr lang="en-GB" sz="6000" dirty="0">
              <a:latin typeface="Arial" panose="020B0604020202020204" pitchFamily="34" charset="0"/>
              <a:cs typeface="Arial" panose="020B0604020202020204" pitchFamily="34" charset="0"/>
            </a:endParaRPr>
          </a:p>
          <a:p>
            <a:pPr marL="0" indent="0" algn="ctr">
              <a:buNone/>
            </a:pPr>
            <a:r>
              <a:rPr lang="en-GB" sz="6000" dirty="0" smtClean="0">
                <a:latin typeface="Arial" panose="020B0604020202020204" pitchFamily="34" charset="0"/>
                <a:cs typeface="Arial" panose="020B0604020202020204" pitchFamily="34" charset="0"/>
              </a:rPr>
              <a:t>photograph</a:t>
            </a:r>
            <a:endParaRPr lang="en-GB" dirty="0"/>
          </a:p>
        </p:txBody>
      </p:sp>
    </p:spTree>
    <p:extLst>
      <p:ext uri="{BB962C8B-B14F-4D97-AF65-F5344CB8AC3E}">
        <p14:creationId xmlns:p14="http://schemas.microsoft.com/office/powerpoint/2010/main" val="179844951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FF00">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49300-ACC0-4E68-BC03-E80FD18FD3C1}"/>
              </a:ext>
            </a:extLst>
          </p:cNvPr>
          <p:cNvSpPr>
            <a:spLocks noGrp="1"/>
          </p:cNvSpPr>
          <p:nvPr>
            <p:ph type="title"/>
          </p:nvPr>
        </p:nvSpPr>
        <p:spPr>
          <a:xfrm>
            <a:off x="1659559" y="0"/>
            <a:ext cx="2279374" cy="6858000"/>
          </a:xfrm>
        </p:spPr>
        <p:txBody>
          <a:bodyPr vert="horz">
            <a:normAutofit/>
          </a:bodyPr>
          <a:lstStyle/>
          <a:p>
            <a:pPr algn="ctr"/>
            <a:r>
              <a:rPr lang="en-GB" sz="3200" dirty="0">
                <a:latin typeface="Arial" panose="020B0604020202020204" pitchFamily="34" charset="0"/>
                <a:cs typeface="Arial" panose="020B0604020202020204" pitchFamily="34" charset="0"/>
              </a:rPr>
              <a:t>Play ‘I Spy’ </a:t>
            </a:r>
          </a:p>
        </p:txBody>
      </p:sp>
      <p:pic>
        <p:nvPicPr>
          <p:cNvPr id="3" name="Picture 2"/>
          <p:cNvPicPr>
            <a:picLocks noChangeAspect="1"/>
          </p:cNvPicPr>
          <p:nvPr/>
        </p:nvPicPr>
        <p:blipFill>
          <a:blip r:embed="rId2"/>
          <a:stretch>
            <a:fillRect/>
          </a:stretch>
        </p:blipFill>
        <p:spPr>
          <a:xfrm>
            <a:off x="6650773" y="254743"/>
            <a:ext cx="4905669" cy="6348513"/>
          </a:xfrm>
          <a:prstGeom prst="rect">
            <a:avLst/>
          </a:prstGeom>
        </p:spPr>
      </p:pic>
    </p:spTree>
    <p:extLst>
      <p:ext uri="{BB962C8B-B14F-4D97-AF65-F5344CB8AC3E}">
        <p14:creationId xmlns:p14="http://schemas.microsoft.com/office/powerpoint/2010/main" val="305813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oi</a:t>
            </a:r>
          </a:p>
        </p:txBody>
      </p:sp>
    </p:spTree>
    <p:extLst>
      <p:ext uri="{BB962C8B-B14F-4D97-AF65-F5344CB8AC3E}">
        <p14:creationId xmlns:p14="http://schemas.microsoft.com/office/powerpoint/2010/main" val="25911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315965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r</a:t>
            </a:r>
          </a:p>
        </p:txBody>
      </p:sp>
    </p:spTree>
    <p:extLst>
      <p:ext uri="{BB962C8B-B14F-4D97-AF65-F5344CB8AC3E}">
        <p14:creationId xmlns:p14="http://schemas.microsoft.com/office/powerpoint/2010/main" val="76614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alpha val="50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CB85D76-5C74-48FC-95AB-A62C3CDA32FA}"/>
              </a:ext>
            </a:extLst>
          </p:cNvPr>
          <p:cNvSpPr>
            <a:spLocks noGrp="1"/>
          </p:cNvSpPr>
          <p:nvPr>
            <p:ph sz="half" idx="1"/>
          </p:nvPr>
        </p:nvSpPr>
        <p:spPr>
          <a:xfrm>
            <a:off x="838200" y="351692"/>
            <a:ext cx="5181600" cy="6203853"/>
          </a:xfrm>
        </p:spPr>
        <p:txBody>
          <a:bodyPr>
            <a:normAutofit lnSpcReduction="10000"/>
          </a:bodyPr>
          <a:lstStyle/>
          <a:p>
            <a:pPr marL="0" indent="0">
              <a:buNone/>
            </a:pPr>
            <a:r>
              <a:rPr lang="en-GB" dirty="0"/>
              <a:t>Please use this PowerPoint to revise the phonics that we have covered to date, when you can</a:t>
            </a:r>
            <a:r>
              <a:rPr lang="en-GB" dirty="0" smtClean="0"/>
              <a:t>. </a:t>
            </a:r>
          </a:p>
          <a:p>
            <a:pPr marL="0" indent="0">
              <a:buNone/>
            </a:pPr>
            <a:endParaRPr lang="en-GB" dirty="0"/>
          </a:p>
          <a:p>
            <a:pPr marL="0" indent="0">
              <a:buNone/>
            </a:pPr>
            <a:r>
              <a:rPr lang="en-GB" dirty="0" smtClean="0"/>
              <a:t>We will also look at a new rule this week.</a:t>
            </a:r>
            <a:endParaRPr lang="en-GB" dirty="0"/>
          </a:p>
          <a:p>
            <a:pPr marL="0" indent="0">
              <a:buNone/>
            </a:pPr>
            <a:endParaRPr lang="en-GB" dirty="0"/>
          </a:p>
          <a:p>
            <a:pPr marL="0" indent="0">
              <a:buNone/>
            </a:pPr>
            <a:r>
              <a:rPr lang="en-GB" dirty="0"/>
              <a:t>The sounds, tricky words and alternatives should be revised each day (if possible).</a:t>
            </a:r>
          </a:p>
          <a:p>
            <a:pPr marL="0" indent="0">
              <a:buNone/>
            </a:pPr>
            <a:endParaRPr lang="en-GB" dirty="0"/>
          </a:p>
          <a:p>
            <a:pPr marL="0" indent="0">
              <a:buNone/>
            </a:pPr>
            <a:r>
              <a:rPr lang="en-GB" dirty="0"/>
              <a:t>There are five slides for blending. Your child should sound out each word.</a:t>
            </a:r>
          </a:p>
          <a:p>
            <a:pPr marL="0" indent="0">
              <a:buNone/>
            </a:pPr>
            <a:endParaRPr lang="en-GB" dirty="0"/>
          </a:p>
          <a:p>
            <a:endParaRPr lang="en-GB" dirty="0"/>
          </a:p>
        </p:txBody>
      </p:sp>
      <p:sp>
        <p:nvSpPr>
          <p:cNvPr id="4" name="Content Placeholder 3">
            <a:extLst>
              <a:ext uri="{FF2B5EF4-FFF2-40B4-BE49-F238E27FC236}">
                <a16:creationId xmlns:a16="http://schemas.microsoft.com/office/drawing/2014/main" xmlns="" id="{93A03D3A-762D-47D5-888B-1BBBFB880F47}"/>
              </a:ext>
            </a:extLst>
          </p:cNvPr>
          <p:cNvSpPr>
            <a:spLocks noGrp="1"/>
          </p:cNvSpPr>
          <p:nvPr>
            <p:ph sz="half" idx="2"/>
          </p:nvPr>
        </p:nvSpPr>
        <p:spPr>
          <a:xfrm>
            <a:off x="6172200" y="351692"/>
            <a:ext cx="5181600" cy="6203853"/>
          </a:xfrm>
        </p:spPr>
        <p:txBody>
          <a:bodyPr>
            <a:normAutofit lnSpcReduction="10000"/>
          </a:bodyPr>
          <a:lstStyle/>
          <a:p>
            <a:pPr marL="0" indent="0">
              <a:buNone/>
            </a:pPr>
            <a:r>
              <a:rPr lang="en-GB" dirty="0"/>
              <a:t>There are some word games at the end.</a:t>
            </a:r>
          </a:p>
          <a:p>
            <a:pPr marL="0" indent="0">
              <a:buNone/>
            </a:pPr>
            <a:endParaRPr lang="en-GB" dirty="0" smtClean="0"/>
          </a:p>
          <a:p>
            <a:pPr marL="0" indent="0">
              <a:buNone/>
            </a:pPr>
            <a:r>
              <a:rPr lang="en-GB" dirty="0" smtClean="0"/>
              <a:t>Please </a:t>
            </a:r>
            <a:r>
              <a:rPr lang="en-GB" dirty="0"/>
              <a:t>continue to work on the dictation homework and the list of dictation phrases that were in the Word document that we uploaded to the school website when we finished up in school.</a:t>
            </a:r>
          </a:p>
          <a:p>
            <a:pPr marL="0" indent="0">
              <a:buNone/>
            </a:pPr>
            <a:endParaRPr lang="en-GB" dirty="0"/>
          </a:p>
          <a:p>
            <a:pPr marL="0" indent="0">
              <a:buNone/>
            </a:pPr>
            <a:r>
              <a:rPr lang="en-GB" dirty="0" smtClean="0"/>
              <a:t>There </a:t>
            </a:r>
            <a:r>
              <a:rPr lang="en-GB" dirty="0"/>
              <a:t>is no need to spend more than </a:t>
            </a:r>
            <a:r>
              <a:rPr lang="en-GB" dirty="0" smtClean="0"/>
              <a:t>10-15 </a:t>
            </a:r>
            <a:r>
              <a:rPr lang="en-GB" dirty="0"/>
              <a:t>minutes a day on this.</a:t>
            </a:r>
          </a:p>
          <a:p>
            <a:pPr marL="0" indent="0">
              <a:buNone/>
            </a:pPr>
            <a:endParaRPr lang="en-GB" dirty="0"/>
          </a:p>
          <a:p>
            <a:pPr marL="0" indent="0">
              <a:buNone/>
            </a:pPr>
            <a:r>
              <a:rPr lang="en-GB" dirty="0"/>
              <a:t>Please do not feel under pressure, do what you can.</a:t>
            </a:r>
          </a:p>
          <a:p>
            <a:pPr marL="0" indent="0">
              <a:buNone/>
            </a:pPr>
            <a:endParaRPr lang="en-GB" dirty="0"/>
          </a:p>
        </p:txBody>
      </p:sp>
    </p:spTree>
    <p:extLst>
      <p:ext uri="{BB962C8B-B14F-4D97-AF65-F5344CB8AC3E}">
        <p14:creationId xmlns:p14="http://schemas.microsoft.com/office/powerpoint/2010/main" val="1697012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3304715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oa</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79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v</a:t>
            </a:r>
          </a:p>
        </p:txBody>
      </p:sp>
    </p:spTree>
    <p:extLst>
      <p:ext uri="{BB962C8B-B14F-4D97-AF65-F5344CB8AC3E}">
        <p14:creationId xmlns:p14="http://schemas.microsoft.com/office/powerpoint/2010/main" val="309170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1551409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ue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09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p</a:t>
            </a:r>
          </a:p>
        </p:txBody>
      </p:sp>
    </p:spTree>
    <p:extLst>
      <p:ext uri="{BB962C8B-B14F-4D97-AF65-F5344CB8AC3E}">
        <p14:creationId xmlns:p14="http://schemas.microsoft.com/office/powerpoint/2010/main" val="189029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k</a:t>
            </a:r>
          </a:p>
        </p:txBody>
      </p:sp>
    </p:spTree>
    <p:extLst>
      <p:ext uri="{BB962C8B-B14F-4D97-AF65-F5344CB8AC3E}">
        <p14:creationId xmlns:p14="http://schemas.microsoft.com/office/powerpoint/2010/main" val="1721275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f</a:t>
            </a:r>
          </a:p>
        </p:txBody>
      </p:sp>
    </p:spTree>
    <p:extLst>
      <p:ext uri="{BB962C8B-B14F-4D97-AF65-F5344CB8AC3E}">
        <p14:creationId xmlns:p14="http://schemas.microsoft.com/office/powerpoint/2010/main" val="2070777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or</a:t>
            </a:r>
          </a:p>
        </p:txBody>
      </p:sp>
    </p:spTree>
    <p:extLst>
      <p:ext uri="{BB962C8B-B14F-4D97-AF65-F5344CB8AC3E}">
        <p14:creationId xmlns:p14="http://schemas.microsoft.com/office/powerpoint/2010/main" val="58392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172715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DBBC6-8E81-4C1D-8325-88709158C95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Sounds</a:t>
            </a:r>
          </a:p>
        </p:txBody>
      </p:sp>
      <p:sp>
        <p:nvSpPr>
          <p:cNvPr id="3" name="Text Placeholder 2">
            <a:extLst>
              <a:ext uri="{FF2B5EF4-FFF2-40B4-BE49-F238E27FC236}">
                <a16:creationId xmlns:a16="http://schemas.microsoft.com/office/drawing/2014/main" xmlns="" id="{D8831F25-7980-4A39-AB13-0BCBA9422B9F}"/>
              </a:ext>
            </a:extLst>
          </p:cNvPr>
          <p:cNvSpPr>
            <a:spLocks noGrp="1"/>
          </p:cNvSpPr>
          <p:nvPr>
            <p:ph type="body" idx="1"/>
          </p:nvPr>
        </p:nvSpPr>
        <p:spPr/>
        <p:txBody>
          <a:bodyPr/>
          <a:lstStyle/>
          <a:p>
            <a:r>
              <a:rPr lang="en-GB" dirty="0">
                <a:solidFill>
                  <a:schemeClr val="bg1"/>
                </a:solidFill>
                <a:latin typeface="Arial" panose="020B0604020202020204" pitchFamily="34" charset="0"/>
                <a:cs typeface="Arial" panose="020B0604020202020204" pitchFamily="34" charset="0"/>
              </a:rPr>
              <a:t>Say the sound</a:t>
            </a:r>
          </a:p>
        </p:txBody>
      </p:sp>
    </p:spTree>
    <p:extLst>
      <p:ext uri="{BB962C8B-B14F-4D97-AF65-F5344CB8AC3E}">
        <p14:creationId xmlns:p14="http://schemas.microsoft.com/office/powerpoint/2010/main" val="1552356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sh</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6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ou</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586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460756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4099576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g</a:t>
            </a:r>
          </a:p>
        </p:txBody>
      </p:sp>
    </p:spTree>
    <p:extLst>
      <p:ext uri="{BB962C8B-B14F-4D97-AF65-F5344CB8AC3E}">
        <p14:creationId xmlns:p14="http://schemas.microsoft.com/office/powerpoint/2010/main" val="3682240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j</a:t>
            </a:r>
          </a:p>
        </p:txBody>
      </p:sp>
    </p:spTree>
    <p:extLst>
      <p:ext uri="{BB962C8B-B14F-4D97-AF65-F5344CB8AC3E}">
        <p14:creationId xmlns:p14="http://schemas.microsoft.com/office/powerpoint/2010/main" val="3112207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ng</a:t>
            </a:r>
          </a:p>
        </p:txBody>
      </p:sp>
    </p:spTree>
    <p:extLst>
      <p:ext uri="{BB962C8B-B14F-4D97-AF65-F5344CB8AC3E}">
        <p14:creationId xmlns:p14="http://schemas.microsoft.com/office/powerpoint/2010/main" val="1834238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th</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086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er</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977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170179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3158857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h</a:t>
            </a:r>
          </a:p>
        </p:txBody>
      </p:sp>
    </p:spTree>
    <p:extLst>
      <p:ext uri="{BB962C8B-B14F-4D97-AF65-F5344CB8AC3E}">
        <p14:creationId xmlns:p14="http://schemas.microsoft.com/office/powerpoint/2010/main" val="2959305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u</a:t>
            </a:r>
          </a:p>
        </p:txBody>
      </p:sp>
    </p:spTree>
    <p:extLst>
      <p:ext uri="{BB962C8B-B14F-4D97-AF65-F5344CB8AC3E}">
        <p14:creationId xmlns:p14="http://schemas.microsoft.com/office/powerpoint/2010/main" val="989864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ie</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846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162375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ou</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462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m</a:t>
            </a:r>
          </a:p>
        </p:txBody>
      </p:sp>
    </p:spTree>
    <p:extLst>
      <p:ext uri="{BB962C8B-B14F-4D97-AF65-F5344CB8AC3E}">
        <p14:creationId xmlns:p14="http://schemas.microsoft.com/office/powerpoint/2010/main" val="2937225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DBBC6-8E81-4C1D-8325-88709158C958}"/>
              </a:ext>
            </a:extLst>
          </p:cNvPr>
          <p:cNvSpPr>
            <a:spLocks noGrp="1"/>
          </p:cNvSpPr>
          <p:nvPr>
            <p:ph type="title"/>
          </p:nvPr>
        </p:nvSpPr>
        <p:spPr>
          <a:solidFill>
            <a:schemeClr val="accent2">
              <a:lumMod val="60000"/>
              <a:lumOff val="40000"/>
            </a:schemeClr>
          </a:solidFill>
        </p:spPr>
        <p:txBody>
          <a:bodyPr/>
          <a:lstStyle/>
          <a:p>
            <a:r>
              <a:rPr lang="en-GB" dirty="0">
                <a:latin typeface="Arial" panose="020B0604020202020204" pitchFamily="34" charset="0"/>
                <a:cs typeface="Arial" panose="020B0604020202020204" pitchFamily="34" charset="0"/>
              </a:rPr>
              <a:t>Tricky Words</a:t>
            </a:r>
          </a:p>
        </p:txBody>
      </p:sp>
      <p:sp>
        <p:nvSpPr>
          <p:cNvPr id="3" name="Text Placeholder 2">
            <a:extLst>
              <a:ext uri="{FF2B5EF4-FFF2-40B4-BE49-F238E27FC236}">
                <a16:creationId xmlns:a16="http://schemas.microsoft.com/office/drawing/2014/main" xmlns="" id="{D8831F25-7980-4A39-AB13-0BCBA9422B9F}"/>
              </a:ext>
            </a:extLst>
          </p:cNvPr>
          <p:cNvSpPr>
            <a:spLocks noGrp="1"/>
          </p:cNvSpPr>
          <p:nvPr>
            <p:ph type="body" idx="1"/>
          </p:nvPr>
        </p:nvSpPr>
        <p:spPr/>
        <p:txBody>
          <a:bodyPr/>
          <a:lstStyle/>
          <a:p>
            <a:r>
              <a:rPr lang="en-GB" dirty="0">
                <a:solidFill>
                  <a:schemeClr val="bg1"/>
                </a:solidFill>
                <a:latin typeface="Arial" panose="020B0604020202020204" pitchFamily="34" charset="0"/>
                <a:cs typeface="Arial" panose="020B0604020202020204" pitchFamily="34" charset="0"/>
              </a:rPr>
              <a:t>Read the tricky word</a:t>
            </a:r>
          </a:p>
          <a:p>
            <a:endParaRPr lang="en-GB" dirty="0"/>
          </a:p>
        </p:txBody>
      </p:sp>
    </p:spTree>
    <p:extLst>
      <p:ext uri="{BB962C8B-B14F-4D97-AF65-F5344CB8AC3E}">
        <p14:creationId xmlns:p14="http://schemas.microsoft.com/office/powerpoint/2010/main" val="3541222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we</a:t>
            </a:r>
          </a:p>
        </p:txBody>
      </p:sp>
    </p:spTree>
    <p:extLst>
      <p:ext uri="{BB962C8B-B14F-4D97-AF65-F5344CB8AC3E}">
        <p14:creationId xmlns:p14="http://schemas.microsoft.com/office/powerpoint/2010/main" val="2505882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to</a:t>
            </a:r>
          </a:p>
        </p:txBody>
      </p:sp>
    </p:spTree>
    <p:extLst>
      <p:ext uri="{BB962C8B-B14F-4D97-AF65-F5344CB8AC3E}">
        <p14:creationId xmlns:p14="http://schemas.microsoft.com/office/powerpoint/2010/main" val="1200281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said</a:t>
            </a:r>
          </a:p>
        </p:txBody>
      </p:sp>
    </p:spTree>
    <p:extLst>
      <p:ext uri="{BB962C8B-B14F-4D97-AF65-F5344CB8AC3E}">
        <p14:creationId xmlns:p14="http://schemas.microsoft.com/office/powerpoint/2010/main" val="243421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2947887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a:latin typeface="Arial" panose="020B0604020202020204" pitchFamily="34" charset="0"/>
                <a:cs typeface="Arial" panose="020B0604020202020204" pitchFamily="34" charset="0"/>
              </a:rPr>
              <a:t>they</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626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like</a:t>
            </a:r>
          </a:p>
        </p:txBody>
      </p:sp>
    </p:spTree>
    <p:extLst>
      <p:ext uri="{BB962C8B-B14F-4D97-AF65-F5344CB8AC3E}">
        <p14:creationId xmlns:p14="http://schemas.microsoft.com/office/powerpoint/2010/main" val="1385343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little</a:t>
            </a:r>
          </a:p>
        </p:txBody>
      </p:sp>
    </p:spTree>
    <p:extLst>
      <p:ext uri="{BB962C8B-B14F-4D97-AF65-F5344CB8AC3E}">
        <p14:creationId xmlns:p14="http://schemas.microsoft.com/office/powerpoint/2010/main" val="1613645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many</a:t>
            </a:r>
          </a:p>
        </p:txBody>
      </p:sp>
    </p:spTree>
    <p:extLst>
      <p:ext uri="{BB962C8B-B14F-4D97-AF65-F5344CB8AC3E}">
        <p14:creationId xmlns:p14="http://schemas.microsoft.com/office/powerpoint/2010/main" val="4142508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other</a:t>
            </a:r>
          </a:p>
        </p:txBody>
      </p:sp>
    </p:spTree>
    <p:extLst>
      <p:ext uri="{BB962C8B-B14F-4D97-AF65-F5344CB8AC3E}">
        <p14:creationId xmlns:p14="http://schemas.microsoft.com/office/powerpoint/2010/main" val="3392217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saw</a:t>
            </a:r>
          </a:p>
        </p:txBody>
      </p:sp>
    </p:spTree>
    <p:extLst>
      <p:ext uri="{BB962C8B-B14F-4D97-AF65-F5344CB8AC3E}">
        <p14:creationId xmlns:p14="http://schemas.microsoft.com/office/powerpoint/2010/main" val="3691300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their</a:t>
            </a:r>
          </a:p>
        </p:txBody>
      </p:sp>
    </p:spTree>
    <p:extLst>
      <p:ext uri="{BB962C8B-B14F-4D97-AF65-F5344CB8AC3E}">
        <p14:creationId xmlns:p14="http://schemas.microsoft.com/office/powerpoint/2010/main" val="3432755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upon</a:t>
            </a:r>
          </a:p>
        </p:txBody>
      </p:sp>
    </p:spTree>
    <p:extLst>
      <p:ext uri="{BB962C8B-B14F-4D97-AF65-F5344CB8AC3E}">
        <p14:creationId xmlns:p14="http://schemas.microsoft.com/office/powerpoint/2010/main" val="377287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every</a:t>
            </a:r>
          </a:p>
        </p:txBody>
      </p:sp>
    </p:spTree>
    <p:extLst>
      <p:ext uri="{BB962C8B-B14F-4D97-AF65-F5344CB8AC3E}">
        <p14:creationId xmlns:p14="http://schemas.microsoft.com/office/powerpoint/2010/main" val="1975414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130660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139173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all</a:t>
            </a:r>
          </a:p>
        </p:txBody>
      </p:sp>
    </p:spTree>
    <p:extLst>
      <p:ext uri="{BB962C8B-B14F-4D97-AF65-F5344CB8AC3E}">
        <p14:creationId xmlns:p14="http://schemas.microsoft.com/office/powerpoint/2010/main" val="907206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your</a:t>
            </a:r>
          </a:p>
        </p:txBody>
      </p:sp>
    </p:spTree>
    <p:extLst>
      <p:ext uri="{BB962C8B-B14F-4D97-AF65-F5344CB8AC3E}">
        <p14:creationId xmlns:p14="http://schemas.microsoft.com/office/powerpoint/2010/main" val="153080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so</a:t>
            </a:r>
          </a:p>
        </p:txBody>
      </p:sp>
    </p:spTree>
    <p:extLst>
      <p:ext uri="{BB962C8B-B14F-4D97-AF65-F5344CB8AC3E}">
        <p14:creationId xmlns:p14="http://schemas.microsoft.com/office/powerpoint/2010/main" val="1513986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one</a:t>
            </a:r>
          </a:p>
        </p:txBody>
      </p:sp>
    </p:spTree>
    <p:extLst>
      <p:ext uri="{BB962C8B-B14F-4D97-AF65-F5344CB8AC3E}">
        <p14:creationId xmlns:p14="http://schemas.microsoft.com/office/powerpoint/2010/main" val="3003009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when</a:t>
            </a:r>
          </a:p>
        </p:txBody>
      </p:sp>
    </p:spTree>
    <p:extLst>
      <p:ext uri="{BB962C8B-B14F-4D97-AF65-F5344CB8AC3E}">
        <p14:creationId xmlns:p14="http://schemas.microsoft.com/office/powerpoint/2010/main" val="1840604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where</a:t>
            </a:r>
          </a:p>
        </p:txBody>
      </p:sp>
    </p:spTree>
    <p:extLst>
      <p:ext uri="{BB962C8B-B14F-4D97-AF65-F5344CB8AC3E}">
        <p14:creationId xmlns:p14="http://schemas.microsoft.com/office/powerpoint/2010/main" val="4256577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want</a:t>
            </a:r>
          </a:p>
        </p:txBody>
      </p:sp>
    </p:spTree>
    <p:extLst>
      <p:ext uri="{BB962C8B-B14F-4D97-AF65-F5344CB8AC3E}">
        <p14:creationId xmlns:p14="http://schemas.microsoft.com/office/powerpoint/2010/main" val="2781131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could</a:t>
            </a:r>
          </a:p>
        </p:txBody>
      </p:sp>
    </p:spTree>
    <p:extLst>
      <p:ext uri="{BB962C8B-B14F-4D97-AF65-F5344CB8AC3E}">
        <p14:creationId xmlns:p14="http://schemas.microsoft.com/office/powerpoint/2010/main" val="3677826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does</a:t>
            </a:r>
          </a:p>
        </p:txBody>
      </p:sp>
    </p:spTree>
    <p:extLst>
      <p:ext uri="{BB962C8B-B14F-4D97-AF65-F5344CB8AC3E}">
        <p14:creationId xmlns:p14="http://schemas.microsoft.com/office/powerpoint/2010/main" val="1286328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of</a:t>
            </a:r>
          </a:p>
        </p:txBody>
      </p:sp>
    </p:spTree>
    <p:extLst>
      <p:ext uri="{BB962C8B-B14F-4D97-AF65-F5344CB8AC3E}">
        <p14:creationId xmlns:p14="http://schemas.microsoft.com/office/powerpoint/2010/main" val="6431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ai</a:t>
            </a:r>
          </a:p>
        </p:txBody>
      </p:sp>
    </p:spTree>
    <p:extLst>
      <p:ext uri="{BB962C8B-B14F-4D97-AF65-F5344CB8AC3E}">
        <p14:creationId xmlns:p14="http://schemas.microsoft.com/office/powerpoint/2010/main" val="3117205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cover</a:t>
            </a:r>
          </a:p>
        </p:txBody>
      </p:sp>
    </p:spTree>
    <p:extLst>
      <p:ext uri="{BB962C8B-B14F-4D97-AF65-F5344CB8AC3E}">
        <p14:creationId xmlns:p14="http://schemas.microsoft.com/office/powerpoint/2010/main" val="35013887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he</a:t>
            </a:r>
          </a:p>
        </p:txBody>
      </p:sp>
    </p:spTree>
    <p:extLst>
      <p:ext uri="{BB962C8B-B14F-4D97-AF65-F5344CB8AC3E}">
        <p14:creationId xmlns:p14="http://schemas.microsoft.com/office/powerpoint/2010/main" val="2045493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are</a:t>
            </a:r>
          </a:p>
        </p:txBody>
      </p:sp>
    </p:spTree>
    <p:extLst>
      <p:ext uri="{BB962C8B-B14F-4D97-AF65-F5344CB8AC3E}">
        <p14:creationId xmlns:p14="http://schemas.microsoft.com/office/powerpoint/2010/main" val="1034594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you</a:t>
            </a:r>
          </a:p>
        </p:txBody>
      </p:sp>
    </p:spTree>
    <p:extLst>
      <p:ext uri="{BB962C8B-B14F-4D97-AF65-F5344CB8AC3E}">
        <p14:creationId xmlns:p14="http://schemas.microsoft.com/office/powerpoint/2010/main" val="21937846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no</a:t>
            </a:r>
          </a:p>
        </p:txBody>
      </p:sp>
    </p:spTree>
    <p:extLst>
      <p:ext uri="{BB962C8B-B14F-4D97-AF65-F5344CB8AC3E}">
        <p14:creationId xmlns:p14="http://schemas.microsoft.com/office/powerpoint/2010/main" val="21729479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only</a:t>
            </a:r>
          </a:p>
        </p:txBody>
      </p:sp>
    </p:spTree>
    <p:extLst>
      <p:ext uri="{BB962C8B-B14F-4D97-AF65-F5344CB8AC3E}">
        <p14:creationId xmlns:p14="http://schemas.microsoft.com/office/powerpoint/2010/main" val="10269949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live</a:t>
            </a:r>
          </a:p>
        </p:txBody>
      </p:sp>
    </p:spTree>
    <p:extLst>
      <p:ext uri="{BB962C8B-B14F-4D97-AF65-F5344CB8AC3E}">
        <p14:creationId xmlns:p14="http://schemas.microsoft.com/office/powerpoint/2010/main" val="1254932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which</a:t>
            </a:r>
          </a:p>
        </p:txBody>
      </p:sp>
    </p:spTree>
    <p:extLst>
      <p:ext uri="{BB962C8B-B14F-4D97-AF65-F5344CB8AC3E}">
        <p14:creationId xmlns:p14="http://schemas.microsoft.com/office/powerpoint/2010/main" val="40914579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more</a:t>
            </a:r>
          </a:p>
        </p:txBody>
      </p:sp>
    </p:spTree>
    <p:extLst>
      <p:ext uri="{BB962C8B-B14F-4D97-AF65-F5344CB8AC3E}">
        <p14:creationId xmlns:p14="http://schemas.microsoft.com/office/powerpoint/2010/main" val="1887411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would</a:t>
            </a:r>
          </a:p>
        </p:txBody>
      </p:sp>
    </p:spTree>
    <p:extLst>
      <p:ext uri="{BB962C8B-B14F-4D97-AF65-F5344CB8AC3E}">
        <p14:creationId xmlns:p14="http://schemas.microsoft.com/office/powerpoint/2010/main" val="236571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a:t>
            </a:r>
          </a:p>
        </p:txBody>
      </p:sp>
    </p:spTree>
    <p:extLst>
      <p:ext uri="{BB962C8B-B14F-4D97-AF65-F5344CB8AC3E}">
        <p14:creationId xmlns:p14="http://schemas.microsoft.com/office/powerpoint/2010/main" val="34396478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four</a:t>
            </a:r>
          </a:p>
        </p:txBody>
      </p:sp>
    </p:spTree>
    <p:extLst>
      <p:ext uri="{BB962C8B-B14F-4D97-AF65-F5344CB8AC3E}">
        <p14:creationId xmlns:p14="http://schemas.microsoft.com/office/powerpoint/2010/main" val="35873774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also</a:t>
            </a:r>
          </a:p>
        </p:txBody>
      </p:sp>
    </p:spTree>
    <p:extLst>
      <p:ext uri="{BB962C8B-B14F-4D97-AF65-F5344CB8AC3E}">
        <p14:creationId xmlns:p14="http://schemas.microsoft.com/office/powerpoint/2010/main" val="1810671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father</a:t>
            </a:r>
          </a:p>
        </p:txBody>
      </p:sp>
    </p:spTree>
    <p:extLst>
      <p:ext uri="{BB962C8B-B14F-4D97-AF65-F5344CB8AC3E}">
        <p14:creationId xmlns:p14="http://schemas.microsoft.com/office/powerpoint/2010/main" val="38738934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she</a:t>
            </a:r>
          </a:p>
        </p:txBody>
      </p:sp>
    </p:spTree>
    <p:extLst>
      <p:ext uri="{BB962C8B-B14F-4D97-AF65-F5344CB8AC3E}">
        <p14:creationId xmlns:p14="http://schemas.microsoft.com/office/powerpoint/2010/main" val="3178321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be</a:t>
            </a:r>
          </a:p>
        </p:txBody>
      </p:sp>
    </p:spTree>
    <p:extLst>
      <p:ext uri="{BB962C8B-B14F-4D97-AF65-F5344CB8AC3E}">
        <p14:creationId xmlns:p14="http://schemas.microsoft.com/office/powerpoint/2010/main" val="29653474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here</a:t>
            </a:r>
          </a:p>
        </p:txBody>
      </p:sp>
    </p:spTree>
    <p:extLst>
      <p:ext uri="{BB962C8B-B14F-4D97-AF65-F5344CB8AC3E}">
        <p14:creationId xmlns:p14="http://schemas.microsoft.com/office/powerpoint/2010/main" val="39452005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go</a:t>
            </a:r>
          </a:p>
        </p:txBody>
      </p:sp>
    </p:spTree>
    <p:extLst>
      <p:ext uri="{BB962C8B-B14F-4D97-AF65-F5344CB8AC3E}">
        <p14:creationId xmlns:p14="http://schemas.microsoft.com/office/powerpoint/2010/main" val="27935084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have</a:t>
            </a:r>
          </a:p>
        </p:txBody>
      </p:sp>
    </p:spTree>
    <p:extLst>
      <p:ext uri="{BB962C8B-B14F-4D97-AF65-F5344CB8AC3E}">
        <p14:creationId xmlns:p14="http://schemas.microsoft.com/office/powerpoint/2010/main" val="26080530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down</a:t>
            </a:r>
          </a:p>
        </p:txBody>
      </p:sp>
    </p:spTree>
    <p:extLst>
      <p:ext uri="{BB962C8B-B14F-4D97-AF65-F5344CB8AC3E}">
        <p14:creationId xmlns:p14="http://schemas.microsoft.com/office/powerpoint/2010/main" val="13969596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why</a:t>
            </a:r>
          </a:p>
        </p:txBody>
      </p:sp>
    </p:spTree>
    <p:extLst>
      <p:ext uri="{BB962C8B-B14F-4D97-AF65-F5344CB8AC3E}">
        <p14:creationId xmlns:p14="http://schemas.microsoft.com/office/powerpoint/2010/main" val="416847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err="1">
                <a:latin typeface="Arial" panose="020B0604020202020204" pitchFamily="34" charset="0"/>
                <a:cs typeface="Arial" panose="020B0604020202020204" pitchFamily="34" charset="0"/>
              </a:rPr>
              <a:t>ch</a:t>
            </a:r>
            <a:endParaRPr lang="en-GB" sz="1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3672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because</a:t>
            </a:r>
          </a:p>
        </p:txBody>
      </p:sp>
    </p:spTree>
    <p:extLst>
      <p:ext uri="{BB962C8B-B14F-4D97-AF65-F5344CB8AC3E}">
        <p14:creationId xmlns:p14="http://schemas.microsoft.com/office/powerpoint/2010/main" val="5427464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put</a:t>
            </a:r>
          </a:p>
        </p:txBody>
      </p:sp>
    </p:spTree>
    <p:extLst>
      <p:ext uri="{BB962C8B-B14F-4D97-AF65-F5344CB8AC3E}">
        <p14:creationId xmlns:p14="http://schemas.microsoft.com/office/powerpoint/2010/main" val="31231122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two</a:t>
            </a:r>
          </a:p>
        </p:txBody>
      </p:sp>
    </p:spTree>
    <p:extLst>
      <p:ext uri="{BB962C8B-B14F-4D97-AF65-F5344CB8AC3E}">
        <p14:creationId xmlns:p14="http://schemas.microsoft.com/office/powerpoint/2010/main" val="32181132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always</a:t>
            </a:r>
          </a:p>
        </p:txBody>
      </p:sp>
    </p:spTree>
    <p:extLst>
      <p:ext uri="{BB962C8B-B14F-4D97-AF65-F5344CB8AC3E}">
        <p14:creationId xmlns:p14="http://schemas.microsoft.com/office/powerpoint/2010/main" val="31822721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love</a:t>
            </a:r>
          </a:p>
        </p:txBody>
      </p:sp>
    </p:spTree>
    <p:extLst>
      <p:ext uri="{BB962C8B-B14F-4D97-AF65-F5344CB8AC3E}">
        <p14:creationId xmlns:p14="http://schemas.microsoft.com/office/powerpoint/2010/main" val="37624272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the</a:t>
            </a:r>
          </a:p>
        </p:txBody>
      </p:sp>
    </p:spTree>
    <p:extLst>
      <p:ext uri="{BB962C8B-B14F-4D97-AF65-F5344CB8AC3E}">
        <p14:creationId xmlns:p14="http://schemas.microsoft.com/office/powerpoint/2010/main" val="41744852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do</a:t>
            </a:r>
          </a:p>
        </p:txBody>
      </p:sp>
    </p:spTree>
    <p:extLst>
      <p:ext uri="{BB962C8B-B14F-4D97-AF65-F5344CB8AC3E}">
        <p14:creationId xmlns:p14="http://schemas.microsoft.com/office/powerpoint/2010/main" val="3923476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some</a:t>
            </a:r>
          </a:p>
        </p:txBody>
      </p:sp>
    </p:spTree>
    <p:extLst>
      <p:ext uri="{BB962C8B-B14F-4D97-AF65-F5344CB8AC3E}">
        <p14:creationId xmlns:p14="http://schemas.microsoft.com/office/powerpoint/2010/main" val="17327712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there</a:t>
            </a:r>
          </a:p>
        </p:txBody>
      </p:sp>
    </p:spTree>
    <p:extLst>
      <p:ext uri="{BB962C8B-B14F-4D97-AF65-F5344CB8AC3E}">
        <p14:creationId xmlns:p14="http://schemas.microsoft.com/office/powerpoint/2010/main" val="3702455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6E236-42CA-4633-B72B-817E393E5B60}"/>
              </a:ext>
            </a:extLst>
          </p:cNvPr>
          <p:cNvSpPr>
            <a:spLocks noGrp="1"/>
          </p:cNvSpPr>
          <p:nvPr>
            <p:ph idx="1"/>
          </p:nvPr>
        </p:nvSpPr>
        <p:spPr/>
        <p:txBody>
          <a:bodyPr>
            <a:normAutofit/>
          </a:bodyPr>
          <a:lstStyle/>
          <a:p>
            <a:pPr marL="0" indent="0" algn="ctr">
              <a:buNone/>
            </a:pPr>
            <a:r>
              <a:rPr lang="en-GB" sz="16600" dirty="0">
                <a:latin typeface="Arial" panose="020B0604020202020204" pitchFamily="34" charset="0"/>
                <a:cs typeface="Arial" panose="020B0604020202020204" pitchFamily="34" charset="0"/>
              </a:rPr>
              <a:t>old</a:t>
            </a:r>
          </a:p>
        </p:txBody>
      </p:sp>
    </p:spTree>
    <p:extLst>
      <p:ext uri="{BB962C8B-B14F-4D97-AF65-F5344CB8AC3E}">
        <p14:creationId xmlns:p14="http://schemas.microsoft.com/office/powerpoint/2010/main" val="535098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702</Words>
  <Application>Microsoft Office PowerPoint</Application>
  <PresentationFormat>Widescreen</PresentationFormat>
  <Paragraphs>375</Paragraphs>
  <Slides>165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165</vt:i4>
      </vt:variant>
    </vt:vector>
  </HeadingPairs>
  <TitlesOfParts>
    <vt:vector size="169" baseType="lpstr">
      <vt:lpstr>Arial</vt:lpstr>
      <vt:lpstr>Calibri</vt:lpstr>
      <vt:lpstr>Calibri Light</vt:lpstr>
      <vt:lpstr>Office Theme</vt:lpstr>
      <vt:lpstr>Phonics</vt:lpstr>
      <vt:lpstr>PowerPoint Presentation</vt:lpstr>
      <vt:lpstr>Sounds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Tricky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Tricky Words</vt:lpstr>
      <vt:lpstr>This week, we will focus on  ‘other’ and ‘were’</vt:lpstr>
      <vt:lpstr>Finish these sentences by adding  ‘other’ or ‘were’.</vt:lpstr>
      <vt:lpstr>Two tricky sentences for dictation. Please call out these words (they should not be copied from the screen).</vt:lpstr>
      <vt:lpstr>Alternatives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Blending</vt:lpstr>
      <vt:lpstr>Monday</vt:lpstr>
      <vt:lpstr>Tuesday</vt:lpstr>
      <vt:lpstr>Wednesday</vt:lpstr>
      <vt:lpstr>Thursday</vt:lpstr>
      <vt:lpstr>Friday</vt:lpstr>
      <vt:lpstr>New Phonics Rule</vt:lpstr>
      <vt:lpstr>Soft &lt;g&gt;</vt:lpstr>
      <vt:lpstr>PowerPoint Presentation</vt:lpstr>
      <vt:lpstr>Can you read these words?</vt:lpstr>
      <vt:lpstr>Read the words and match them to the box underneath</vt:lpstr>
      <vt:lpstr>Draw:</vt:lpstr>
      <vt:lpstr>Can you blend these words?</vt:lpstr>
      <vt:lpstr>Can you read these sentences? How many tricky words can you see?</vt:lpstr>
      <vt:lpstr>Word Games</vt:lpstr>
      <vt:lpstr>How many words can you make from this word?</vt:lpstr>
      <vt:lpstr>How many words can you make from this word?</vt:lpstr>
      <vt:lpstr>How many words can you make from this word?</vt:lpstr>
      <vt:lpstr>Play ‘I Spy’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Scoil</dc:creator>
  <cp:lastModifiedBy>Laura Curley</cp:lastModifiedBy>
  <cp:revision>19</cp:revision>
  <dcterms:created xsi:type="dcterms:W3CDTF">2020-03-26T10:27:22Z</dcterms:created>
  <dcterms:modified xsi:type="dcterms:W3CDTF">2020-04-19T19:32:38Z</dcterms:modified>
</cp:coreProperties>
</file>