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18" r:id="rId3"/>
    <p:sldId id="434" r:id="rId4"/>
    <p:sldId id="445" r:id="rId5"/>
    <p:sldId id="446" r:id="rId6"/>
    <p:sldId id="449" r:id="rId7"/>
    <p:sldId id="447" r:id="rId8"/>
    <p:sldId id="448" r:id="rId9"/>
    <p:sldId id="450" r:id="rId10"/>
    <p:sldId id="451" r:id="rId11"/>
    <p:sldId id="452" r:id="rId12"/>
    <p:sldId id="453" r:id="rId13"/>
    <p:sldId id="454" r:id="rId14"/>
    <p:sldId id="455" r:id="rId15"/>
    <p:sldId id="456" r:id="rId16"/>
    <p:sldId id="457" r:id="rId17"/>
    <p:sldId id="437" r:id="rId18"/>
    <p:sldId id="440" r:id="rId19"/>
    <p:sldId id="441" r:id="rId20"/>
    <p:sldId id="257" r:id="rId21"/>
    <p:sldId id="258" r:id="rId22"/>
    <p:sldId id="259" r:id="rId23"/>
    <p:sldId id="260" r:id="rId24"/>
    <p:sldId id="261" r:id="rId25"/>
    <p:sldId id="262" r:id="rId26"/>
    <p:sldId id="263" r:id="rId27"/>
    <p:sldId id="264" r:id="rId28"/>
    <p:sldId id="265" r:id="rId29"/>
    <p:sldId id="266" r:id="rId30"/>
    <p:sldId id="267" r:id="rId31"/>
    <p:sldId id="268" r:id="rId32"/>
    <p:sldId id="269" r:id="rId33"/>
    <p:sldId id="270" r:id="rId34"/>
    <p:sldId id="271" r:id="rId35"/>
    <p:sldId id="272" r:id="rId36"/>
    <p:sldId id="273" r:id="rId37"/>
    <p:sldId id="274" r:id="rId38"/>
    <p:sldId id="275" r:id="rId39"/>
    <p:sldId id="276" r:id="rId40"/>
    <p:sldId id="277" r:id="rId41"/>
    <p:sldId id="278" r:id="rId42"/>
    <p:sldId id="279" r:id="rId43"/>
    <p:sldId id="280" r:id="rId44"/>
    <p:sldId id="281" r:id="rId45"/>
    <p:sldId id="282" r:id="rId46"/>
    <p:sldId id="283" r:id="rId47"/>
    <p:sldId id="284" r:id="rId48"/>
    <p:sldId id="285" r:id="rId49"/>
    <p:sldId id="286" r:id="rId50"/>
    <p:sldId id="287" r:id="rId51"/>
    <p:sldId id="288" r:id="rId52"/>
    <p:sldId id="289" r:id="rId53"/>
    <p:sldId id="290" r:id="rId54"/>
    <p:sldId id="291" r:id="rId55"/>
    <p:sldId id="292" r:id="rId56"/>
    <p:sldId id="293" r:id="rId57"/>
    <p:sldId id="294" r:id="rId58"/>
    <p:sldId id="295" r:id="rId59"/>
    <p:sldId id="296" r:id="rId60"/>
    <p:sldId id="297" r:id="rId61"/>
    <p:sldId id="298" r:id="rId62"/>
    <p:sldId id="299" r:id="rId63"/>
    <p:sldId id="300" r:id="rId64"/>
    <p:sldId id="301" r:id="rId65"/>
    <p:sldId id="302" r:id="rId66"/>
    <p:sldId id="303" r:id="rId67"/>
    <p:sldId id="304" r:id="rId68"/>
    <p:sldId id="305" r:id="rId69"/>
    <p:sldId id="306" r:id="rId70"/>
    <p:sldId id="307" r:id="rId71"/>
    <p:sldId id="308" r:id="rId72"/>
    <p:sldId id="309" r:id="rId73"/>
    <p:sldId id="310" r:id="rId74"/>
    <p:sldId id="311" r:id="rId75"/>
    <p:sldId id="312" r:id="rId76"/>
    <p:sldId id="313" r:id="rId77"/>
    <p:sldId id="314" r:id="rId78"/>
    <p:sldId id="315" r:id="rId79"/>
    <p:sldId id="316" r:id="rId80"/>
    <p:sldId id="317" r:id="rId81"/>
    <p:sldId id="318" r:id="rId82"/>
    <p:sldId id="319" r:id="rId83"/>
    <p:sldId id="320" r:id="rId84"/>
    <p:sldId id="321" r:id="rId85"/>
    <p:sldId id="322" r:id="rId86"/>
    <p:sldId id="323" r:id="rId87"/>
    <p:sldId id="324" r:id="rId88"/>
    <p:sldId id="325" r:id="rId89"/>
    <p:sldId id="326" r:id="rId90"/>
    <p:sldId id="327" r:id="rId91"/>
    <p:sldId id="328" r:id="rId92"/>
    <p:sldId id="329" r:id="rId93"/>
    <p:sldId id="330" r:id="rId94"/>
    <p:sldId id="331" r:id="rId95"/>
    <p:sldId id="332" r:id="rId96"/>
    <p:sldId id="333" r:id="rId97"/>
    <p:sldId id="334" r:id="rId98"/>
    <p:sldId id="335" r:id="rId99"/>
    <p:sldId id="336" r:id="rId100"/>
    <p:sldId id="337" r:id="rId101"/>
    <p:sldId id="338" r:id="rId102"/>
    <p:sldId id="339" r:id="rId103"/>
    <p:sldId id="340" r:id="rId104"/>
    <p:sldId id="341" r:id="rId105"/>
    <p:sldId id="342" r:id="rId106"/>
    <p:sldId id="343" r:id="rId107"/>
    <p:sldId id="344" r:id="rId108"/>
    <p:sldId id="345" r:id="rId109"/>
    <p:sldId id="346" r:id="rId110"/>
    <p:sldId id="347" r:id="rId111"/>
    <p:sldId id="348" r:id="rId112"/>
    <p:sldId id="349" r:id="rId113"/>
    <p:sldId id="350" r:id="rId114"/>
    <p:sldId id="351" r:id="rId115"/>
    <p:sldId id="352" r:id="rId116"/>
    <p:sldId id="353" r:id="rId117"/>
    <p:sldId id="354" r:id="rId118"/>
    <p:sldId id="355" r:id="rId119"/>
    <p:sldId id="356" r:id="rId120"/>
    <p:sldId id="357" r:id="rId121"/>
    <p:sldId id="358" r:id="rId122"/>
    <p:sldId id="359" r:id="rId123"/>
    <p:sldId id="360" r:id="rId124"/>
    <p:sldId id="361" r:id="rId125"/>
    <p:sldId id="362" r:id="rId126"/>
    <p:sldId id="363" r:id="rId127"/>
    <p:sldId id="364" r:id="rId128"/>
    <p:sldId id="365" r:id="rId129"/>
    <p:sldId id="366" r:id="rId130"/>
    <p:sldId id="367" r:id="rId131"/>
    <p:sldId id="368" r:id="rId132"/>
    <p:sldId id="369" r:id="rId133"/>
    <p:sldId id="370" r:id="rId134"/>
    <p:sldId id="371" r:id="rId135"/>
    <p:sldId id="372" r:id="rId136"/>
    <p:sldId id="433" r:id="rId137"/>
    <p:sldId id="430" r:id="rId138"/>
    <p:sldId id="431" r:id="rId139"/>
    <p:sldId id="432" r:id="rId140"/>
    <p:sldId id="458" r:id="rId141"/>
    <p:sldId id="373" r:id="rId142"/>
    <p:sldId id="374" r:id="rId143"/>
    <p:sldId id="375" r:id="rId144"/>
    <p:sldId id="442" r:id="rId145"/>
    <p:sldId id="376" r:id="rId146"/>
    <p:sldId id="377" r:id="rId147"/>
    <p:sldId id="443" r:id="rId148"/>
    <p:sldId id="378" r:id="rId149"/>
    <p:sldId id="379" r:id="rId150"/>
    <p:sldId id="380" r:id="rId151"/>
    <p:sldId id="444" r:id="rId152"/>
    <p:sldId id="381" r:id="rId153"/>
    <p:sldId id="382" r:id="rId154"/>
    <p:sldId id="383" r:id="rId155"/>
    <p:sldId id="384" r:id="rId156"/>
    <p:sldId id="385" r:id="rId157"/>
    <p:sldId id="386" r:id="rId158"/>
    <p:sldId id="387" r:id="rId159"/>
    <p:sldId id="388" r:id="rId160"/>
    <p:sldId id="389" r:id="rId161"/>
    <p:sldId id="390" r:id="rId162"/>
    <p:sldId id="391" r:id="rId163"/>
    <p:sldId id="392" r:id="rId164"/>
    <p:sldId id="393" r:id="rId165"/>
    <p:sldId id="394" r:id="rId166"/>
    <p:sldId id="395" r:id="rId167"/>
    <p:sldId id="396" r:id="rId168"/>
    <p:sldId id="459" r:id="rId169"/>
    <p:sldId id="397" r:id="rId170"/>
    <p:sldId id="401" r:id="rId171"/>
    <p:sldId id="407" r:id="rId172"/>
    <p:sldId id="408" r:id="rId173"/>
    <p:sldId id="409" r:id="rId174"/>
    <p:sldId id="410" r:id="rId175"/>
    <p:sldId id="412" r:id="rId176"/>
    <p:sldId id="415" r:id="rId177"/>
    <p:sldId id="413" r:id="rId178"/>
    <p:sldId id="414" r:id="rId17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FF3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91" autoAdjust="0"/>
  </p:normalViewPr>
  <p:slideViewPr>
    <p:cSldViewPr snapToGrid="0">
      <p:cViewPr varScale="1">
        <p:scale>
          <a:sx n="68" d="100"/>
          <a:sy n="68" d="100"/>
        </p:scale>
        <p:origin x="90" y="21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slide" Target="slides/slide171.xml"/><Relationship Id="rId180"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742B29-E947-4881-B364-5FE601BF9B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93E63F1A-9013-4050-9165-E39CDB58C2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135E29E9-F63F-4E23-9F7B-5F19A1092D1E}"/>
              </a:ext>
            </a:extLst>
          </p:cNvPr>
          <p:cNvSpPr>
            <a:spLocks noGrp="1"/>
          </p:cNvSpPr>
          <p:nvPr>
            <p:ph type="dt" sz="half" idx="10"/>
          </p:nvPr>
        </p:nvSpPr>
        <p:spPr/>
        <p:txBody>
          <a:bodyPr/>
          <a:lstStyle/>
          <a:p>
            <a:fld id="{613C006D-B556-421D-B6C2-9259AC4B610F}" type="datetimeFigureOut">
              <a:rPr lang="en-GB" smtClean="0"/>
              <a:t>07/05/2020</a:t>
            </a:fld>
            <a:endParaRPr lang="en-GB"/>
          </a:p>
        </p:txBody>
      </p:sp>
      <p:sp>
        <p:nvSpPr>
          <p:cNvPr id="5" name="Footer Placeholder 4">
            <a:extLst>
              <a:ext uri="{FF2B5EF4-FFF2-40B4-BE49-F238E27FC236}">
                <a16:creationId xmlns:a16="http://schemas.microsoft.com/office/drawing/2014/main" xmlns="" id="{FD4217D6-2C78-42DD-BD1C-1950253723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21316ED0-8FD2-4662-A604-442114144500}"/>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4196191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2BC4AE-7AA7-4E9D-9341-722449930C2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5ED61B58-BF81-405A-BD47-378CF79144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380FCDB1-A13B-4F0A-BB71-7F7F07C92069}"/>
              </a:ext>
            </a:extLst>
          </p:cNvPr>
          <p:cNvSpPr>
            <a:spLocks noGrp="1"/>
          </p:cNvSpPr>
          <p:nvPr>
            <p:ph type="dt" sz="half" idx="10"/>
          </p:nvPr>
        </p:nvSpPr>
        <p:spPr/>
        <p:txBody>
          <a:bodyPr/>
          <a:lstStyle/>
          <a:p>
            <a:fld id="{613C006D-B556-421D-B6C2-9259AC4B610F}" type="datetimeFigureOut">
              <a:rPr lang="en-GB" smtClean="0"/>
              <a:t>07/05/2020</a:t>
            </a:fld>
            <a:endParaRPr lang="en-GB"/>
          </a:p>
        </p:txBody>
      </p:sp>
      <p:sp>
        <p:nvSpPr>
          <p:cNvPr id="5" name="Footer Placeholder 4">
            <a:extLst>
              <a:ext uri="{FF2B5EF4-FFF2-40B4-BE49-F238E27FC236}">
                <a16:creationId xmlns:a16="http://schemas.microsoft.com/office/drawing/2014/main" xmlns="" id="{E7FD0E8E-7AA3-4D7A-BC33-6F21C51430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D7023A09-BC86-48DA-9D30-90C8D8478DC1}"/>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1190436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4EDCB77-89E4-483D-A7E1-3E655ADBE79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D37E9199-903F-473C-930D-D460A856CB8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554A2644-C9A1-407E-BE62-FBA8AA3A333E}"/>
              </a:ext>
            </a:extLst>
          </p:cNvPr>
          <p:cNvSpPr>
            <a:spLocks noGrp="1"/>
          </p:cNvSpPr>
          <p:nvPr>
            <p:ph type="dt" sz="half" idx="10"/>
          </p:nvPr>
        </p:nvSpPr>
        <p:spPr/>
        <p:txBody>
          <a:bodyPr/>
          <a:lstStyle/>
          <a:p>
            <a:fld id="{613C006D-B556-421D-B6C2-9259AC4B610F}" type="datetimeFigureOut">
              <a:rPr lang="en-GB" smtClean="0"/>
              <a:t>07/05/2020</a:t>
            </a:fld>
            <a:endParaRPr lang="en-GB"/>
          </a:p>
        </p:txBody>
      </p:sp>
      <p:sp>
        <p:nvSpPr>
          <p:cNvPr id="5" name="Footer Placeholder 4">
            <a:extLst>
              <a:ext uri="{FF2B5EF4-FFF2-40B4-BE49-F238E27FC236}">
                <a16:creationId xmlns:a16="http://schemas.microsoft.com/office/drawing/2014/main" xmlns="" id="{ADA2B9E2-FF4D-49D9-8583-2BC9B986DF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23224B5A-EB0F-4E87-8551-90D20C5340D9}"/>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3573325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5EBAFD-4E3B-4BA6-8211-BB3334C477F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64A1A3A1-7086-426C-9E7C-081CC2CCC1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148D933A-8B70-4EAD-838C-559E58231F2B}"/>
              </a:ext>
            </a:extLst>
          </p:cNvPr>
          <p:cNvSpPr>
            <a:spLocks noGrp="1"/>
          </p:cNvSpPr>
          <p:nvPr>
            <p:ph type="dt" sz="half" idx="10"/>
          </p:nvPr>
        </p:nvSpPr>
        <p:spPr/>
        <p:txBody>
          <a:bodyPr/>
          <a:lstStyle/>
          <a:p>
            <a:fld id="{613C006D-B556-421D-B6C2-9259AC4B610F}" type="datetimeFigureOut">
              <a:rPr lang="en-GB" smtClean="0"/>
              <a:t>07/05/2020</a:t>
            </a:fld>
            <a:endParaRPr lang="en-GB"/>
          </a:p>
        </p:txBody>
      </p:sp>
      <p:sp>
        <p:nvSpPr>
          <p:cNvPr id="5" name="Footer Placeholder 4">
            <a:extLst>
              <a:ext uri="{FF2B5EF4-FFF2-40B4-BE49-F238E27FC236}">
                <a16:creationId xmlns:a16="http://schemas.microsoft.com/office/drawing/2014/main" xmlns="" id="{12D920B2-C33F-48D9-9678-19F1DF4A97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3FC0FFDC-500B-40DE-A42B-50C4E8811916}"/>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3970588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A34A2B-475D-442F-AEAB-290CDA2154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0E3CE702-AADE-4FB2-B9B6-E086BE1EDD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F892E5C3-92B1-4D20-AD2F-6D171484A382}"/>
              </a:ext>
            </a:extLst>
          </p:cNvPr>
          <p:cNvSpPr>
            <a:spLocks noGrp="1"/>
          </p:cNvSpPr>
          <p:nvPr>
            <p:ph type="dt" sz="half" idx="10"/>
          </p:nvPr>
        </p:nvSpPr>
        <p:spPr/>
        <p:txBody>
          <a:bodyPr/>
          <a:lstStyle/>
          <a:p>
            <a:fld id="{613C006D-B556-421D-B6C2-9259AC4B610F}" type="datetimeFigureOut">
              <a:rPr lang="en-GB" smtClean="0"/>
              <a:t>07/05/2020</a:t>
            </a:fld>
            <a:endParaRPr lang="en-GB"/>
          </a:p>
        </p:txBody>
      </p:sp>
      <p:sp>
        <p:nvSpPr>
          <p:cNvPr id="5" name="Footer Placeholder 4">
            <a:extLst>
              <a:ext uri="{FF2B5EF4-FFF2-40B4-BE49-F238E27FC236}">
                <a16:creationId xmlns:a16="http://schemas.microsoft.com/office/drawing/2014/main" xmlns="" id="{C49C478B-9929-4DCD-B278-168C8FDFF3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9E821FF3-4148-4134-981C-0E1CA5EDE689}"/>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1672817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03473B-781C-480B-B1BD-80C6C0F6AA1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60BD0581-7E5E-4368-B188-84CE84766BD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FA1DAE26-2C39-454C-A0C3-E018E8F7C2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6CD99BD2-0F13-4FBF-88E7-E5174F77A820}"/>
              </a:ext>
            </a:extLst>
          </p:cNvPr>
          <p:cNvSpPr>
            <a:spLocks noGrp="1"/>
          </p:cNvSpPr>
          <p:nvPr>
            <p:ph type="dt" sz="half" idx="10"/>
          </p:nvPr>
        </p:nvSpPr>
        <p:spPr/>
        <p:txBody>
          <a:bodyPr/>
          <a:lstStyle/>
          <a:p>
            <a:fld id="{613C006D-B556-421D-B6C2-9259AC4B610F}" type="datetimeFigureOut">
              <a:rPr lang="en-GB" smtClean="0"/>
              <a:t>07/05/2020</a:t>
            </a:fld>
            <a:endParaRPr lang="en-GB"/>
          </a:p>
        </p:txBody>
      </p:sp>
      <p:sp>
        <p:nvSpPr>
          <p:cNvPr id="6" name="Footer Placeholder 5">
            <a:extLst>
              <a:ext uri="{FF2B5EF4-FFF2-40B4-BE49-F238E27FC236}">
                <a16:creationId xmlns:a16="http://schemas.microsoft.com/office/drawing/2014/main" xmlns="" id="{44F569C8-9129-4981-BF3B-3F96BDCD984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CDFD5B6C-69B2-4BBA-BE56-72784A020BE6}"/>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2293834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026AA2-A2DB-493D-A580-BB40E3B6388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0B21DB64-D3C4-47F8-BF7F-F5B1B63489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50457D4E-E033-4BC3-89C0-5F5C9B5A912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F1307AA7-D199-4FFB-A996-03F3A305F2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15288392-FC69-4703-83C8-A1CB0E78E9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3AB29959-2BE1-4AF4-839C-AE66BDF406F3}"/>
              </a:ext>
            </a:extLst>
          </p:cNvPr>
          <p:cNvSpPr>
            <a:spLocks noGrp="1"/>
          </p:cNvSpPr>
          <p:nvPr>
            <p:ph type="dt" sz="half" idx="10"/>
          </p:nvPr>
        </p:nvSpPr>
        <p:spPr/>
        <p:txBody>
          <a:bodyPr/>
          <a:lstStyle/>
          <a:p>
            <a:fld id="{613C006D-B556-421D-B6C2-9259AC4B610F}" type="datetimeFigureOut">
              <a:rPr lang="en-GB" smtClean="0"/>
              <a:t>07/05/2020</a:t>
            </a:fld>
            <a:endParaRPr lang="en-GB"/>
          </a:p>
        </p:txBody>
      </p:sp>
      <p:sp>
        <p:nvSpPr>
          <p:cNvPr id="8" name="Footer Placeholder 7">
            <a:extLst>
              <a:ext uri="{FF2B5EF4-FFF2-40B4-BE49-F238E27FC236}">
                <a16:creationId xmlns:a16="http://schemas.microsoft.com/office/drawing/2014/main" xmlns="" id="{0E3B4353-F99D-4564-906F-00529F25D95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3F1062BB-80A3-4BD4-AA46-8CD55DDE5E1F}"/>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1154221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B60582-EC98-4D6B-8BA3-0F3B147AB1C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D1FE8B97-63BF-4486-B973-ADB3A8758DC1}"/>
              </a:ext>
            </a:extLst>
          </p:cNvPr>
          <p:cNvSpPr>
            <a:spLocks noGrp="1"/>
          </p:cNvSpPr>
          <p:nvPr>
            <p:ph type="dt" sz="half" idx="10"/>
          </p:nvPr>
        </p:nvSpPr>
        <p:spPr/>
        <p:txBody>
          <a:bodyPr/>
          <a:lstStyle/>
          <a:p>
            <a:fld id="{613C006D-B556-421D-B6C2-9259AC4B610F}" type="datetimeFigureOut">
              <a:rPr lang="en-GB" smtClean="0"/>
              <a:t>07/05/2020</a:t>
            </a:fld>
            <a:endParaRPr lang="en-GB"/>
          </a:p>
        </p:txBody>
      </p:sp>
      <p:sp>
        <p:nvSpPr>
          <p:cNvPr id="4" name="Footer Placeholder 3">
            <a:extLst>
              <a:ext uri="{FF2B5EF4-FFF2-40B4-BE49-F238E27FC236}">
                <a16:creationId xmlns:a16="http://schemas.microsoft.com/office/drawing/2014/main" xmlns="" id="{10ABBA7B-14EE-452D-9F92-72B707B97C1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9573D9A9-88B3-43C8-8A79-EC7887BC8A18}"/>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234417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D2FF154-7F71-4EB6-A513-B84A48A7ED0D}"/>
              </a:ext>
            </a:extLst>
          </p:cNvPr>
          <p:cNvSpPr>
            <a:spLocks noGrp="1"/>
          </p:cNvSpPr>
          <p:nvPr>
            <p:ph type="dt" sz="half" idx="10"/>
          </p:nvPr>
        </p:nvSpPr>
        <p:spPr/>
        <p:txBody>
          <a:bodyPr/>
          <a:lstStyle/>
          <a:p>
            <a:fld id="{613C006D-B556-421D-B6C2-9259AC4B610F}" type="datetimeFigureOut">
              <a:rPr lang="en-GB" smtClean="0"/>
              <a:t>07/05/2020</a:t>
            </a:fld>
            <a:endParaRPr lang="en-GB"/>
          </a:p>
        </p:txBody>
      </p:sp>
      <p:sp>
        <p:nvSpPr>
          <p:cNvPr id="3" name="Footer Placeholder 2">
            <a:extLst>
              <a:ext uri="{FF2B5EF4-FFF2-40B4-BE49-F238E27FC236}">
                <a16:creationId xmlns:a16="http://schemas.microsoft.com/office/drawing/2014/main" xmlns="" id="{60A464E5-E59C-4AE0-A021-33E3BEB77DA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A7BD83EA-DCD3-4F64-96C7-187A3BC69F75}"/>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1713971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74BE9F-3A01-4CDF-9710-E9058133BC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2AC9D7B4-670C-4EFD-BF26-7EED5BB6F6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EA57A026-0775-4DD8-8DB3-1E6522A6A0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55FA184-D9A3-45D1-8EFE-A98EA0D046D6}"/>
              </a:ext>
            </a:extLst>
          </p:cNvPr>
          <p:cNvSpPr>
            <a:spLocks noGrp="1"/>
          </p:cNvSpPr>
          <p:nvPr>
            <p:ph type="dt" sz="half" idx="10"/>
          </p:nvPr>
        </p:nvSpPr>
        <p:spPr/>
        <p:txBody>
          <a:bodyPr/>
          <a:lstStyle/>
          <a:p>
            <a:fld id="{613C006D-B556-421D-B6C2-9259AC4B610F}" type="datetimeFigureOut">
              <a:rPr lang="en-GB" smtClean="0"/>
              <a:t>07/05/2020</a:t>
            </a:fld>
            <a:endParaRPr lang="en-GB"/>
          </a:p>
        </p:txBody>
      </p:sp>
      <p:sp>
        <p:nvSpPr>
          <p:cNvPr id="6" name="Footer Placeholder 5">
            <a:extLst>
              <a:ext uri="{FF2B5EF4-FFF2-40B4-BE49-F238E27FC236}">
                <a16:creationId xmlns:a16="http://schemas.microsoft.com/office/drawing/2014/main" xmlns="" id="{314DDF0D-2F03-4364-BEE1-FE990BDBC0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A31FE599-88F0-4551-8665-65CA528E5EB4}"/>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194495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F76270-9779-4F92-B775-594CC9A22D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34D1989E-F72E-4FD6-AFF9-7BCF25BB35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9F2CBE7C-E13D-4FD0-B88F-FF41AA39D3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D6012C93-602D-42FE-A035-3EC38D51C25E}"/>
              </a:ext>
            </a:extLst>
          </p:cNvPr>
          <p:cNvSpPr>
            <a:spLocks noGrp="1"/>
          </p:cNvSpPr>
          <p:nvPr>
            <p:ph type="dt" sz="half" idx="10"/>
          </p:nvPr>
        </p:nvSpPr>
        <p:spPr/>
        <p:txBody>
          <a:bodyPr/>
          <a:lstStyle/>
          <a:p>
            <a:fld id="{613C006D-B556-421D-B6C2-9259AC4B610F}" type="datetimeFigureOut">
              <a:rPr lang="en-GB" smtClean="0"/>
              <a:t>07/05/2020</a:t>
            </a:fld>
            <a:endParaRPr lang="en-GB"/>
          </a:p>
        </p:txBody>
      </p:sp>
      <p:sp>
        <p:nvSpPr>
          <p:cNvPr id="6" name="Footer Placeholder 5">
            <a:extLst>
              <a:ext uri="{FF2B5EF4-FFF2-40B4-BE49-F238E27FC236}">
                <a16:creationId xmlns:a16="http://schemas.microsoft.com/office/drawing/2014/main" xmlns="" id="{52AE8D6F-F152-430E-AA4D-A623D405810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2DF34E89-E565-42BF-BF27-452EE4AEAF25}"/>
              </a:ext>
            </a:extLst>
          </p:cNvPr>
          <p:cNvSpPr>
            <a:spLocks noGrp="1"/>
          </p:cNvSpPr>
          <p:nvPr>
            <p:ph type="sldNum" sz="quarter" idx="12"/>
          </p:nvPr>
        </p:nvSpPr>
        <p:spPr/>
        <p:txBody>
          <a:bodyPr/>
          <a:lstStyle/>
          <a:p>
            <a:fld id="{169E1BAE-676C-4496-9072-84A01B081C6C}" type="slidenum">
              <a:rPr lang="en-GB" smtClean="0"/>
              <a:t>‹#›</a:t>
            </a:fld>
            <a:endParaRPr lang="en-GB"/>
          </a:p>
        </p:txBody>
      </p:sp>
    </p:spTree>
    <p:extLst>
      <p:ext uri="{BB962C8B-B14F-4D97-AF65-F5344CB8AC3E}">
        <p14:creationId xmlns:p14="http://schemas.microsoft.com/office/powerpoint/2010/main" val="544077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F111057-FFF3-4F97-9638-0394507ECF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4E602B14-B046-4186-8D3B-8386235226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B629EC95-5D95-47DC-B3A4-0467049F63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C006D-B556-421D-B6C2-9259AC4B610F}" type="datetimeFigureOut">
              <a:rPr lang="en-GB" smtClean="0"/>
              <a:t>07/05/2020</a:t>
            </a:fld>
            <a:endParaRPr lang="en-GB"/>
          </a:p>
        </p:txBody>
      </p:sp>
      <p:sp>
        <p:nvSpPr>
          <p:cNvPr id="5" name="Footer Placeholder 4">
            <a:extLst>
              <a:ext uri="{FF2B5EF4-FFF2-40B4-BE49-F238E27FC236}">
                <a16:creationId xmlns:a16="http://schemas.microsoft.com/office/drawing/2014/main" xmlns="" id="{44EF235F-DCDA-4AF0-B1B0-243A39105E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7E66D4AE-45CF-4DDC-8BE1-F7D9607983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9E1BAE-676C-4496-9072-84A01B081C6C}" type="slidenum">
              <a:rPr lang="en-GB" smtClean="0"/>
              <a:t>‹#›</a:t>
            </a:fld>
            <a:endParaRPr lang="en-GB"/>
          </a:p>
        </p:txBody>
      </p:sp>
    </p:spTree>
    <p:extLst>
      <p:ext uri="{BB962C8B-B14F-4D97-AF65-F5344CB8AC3E}">
        <p14:creationId xmlns:p14="http://schemas.microsoft.com/office/powerpoint/2010/main" val="2372768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030A0">
            <a:alpha val="5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FB90F0-29D3-4DF4-91E0-A30F91BD65F7}"/>
              </a:ext>
            </a:extLst>
          </p:cNvPr>
          <p:cNvSpPr>
            <a:spLocks noGrp="1"/>
          </p:cNvSpPr>
          <p:nvPr>
            <p:ph type="ctrTitle"/>
          </p:nvPr>
        </p:nvSpPr>
        <p:spPr/>
        <p:txBody>
          <a:bodyPr/>
          <a:lstStyle/>
          <a:p>
            <a:r>
              <a:rPr lang="en-GB" dirty="0">
                <a:latin typeface="Arial" panose="020B0604020202020204" pitchFamily="34" charset="0"/>
                <a:cs typeface="Arial" panose="020B0604020202020204" pitchFamily="34" charset="0"/>
              </a:rPr>
              <a:t>Phonics</a:t>
            </a:r>
          </a:p>
        </p:txBody>
      </p:sp>
      <p:sp>
        <p:nvSpPr>
          <p:cNvPr id="3" name="Subtitle 2">
            <a:extLst>
              <a:ext uri="{FF2B5EF4-FFF2-40B4-BE49-F238E27FC236}">
                <a16:creationId xmlns:a16="http://schemas.microsoft.com/office/drawing/2014/main" xmlns="" id="{DCC77E6D-9BD6-4AB9-8A73-D86326D6CB0B}"/>
              </a:ext>
            </a:extLst>
          </p:cNvPr>
          <p:cNvSpPr>
            <a:spLocks noGrp="1"/>
          </p:cNvSpPr>
          <p:nvPr>
            <p:ph type="subTitle" idx="1"/>
          </p:nvPr>
        </p:nvSpPr>
        <p:spPr>
          <a:xfrm>
            <a:off x="1524000" y="3509962"/>
            <a:ext cx="9144000" cy="2792363"/>
          </a:xfrm>
        </p:spPr>
        <p:txBody>
          <a:bodyPr>
            <a:normAutofit/>
          </a:bodyPr>
          <a:lstStyle/>
          <a:p>
            <a:r>
              <a:rPr lang="en-GB" dirty="0"/>
              <a:t>Senior </a:t>
            </a:r>
            <a:r>
              <a:rPr lang="en-GB" dirty="0" smtClean="0"/>
              <a:t>Infants</a:t>
            </a:r>
          </a:p>
          <a:p>
            <a:endParaRPr lang="en-GB" dirty="0"/>
          </a:p>
          <a:p>
            <a:r>
              <a:rPr lang="en-GB" dirty="0" smtClean="0"/>
              <a:t>New Rule: Alternatives </a:t>
            </a:r>
            <a:r>
              <a:rPr lang="en-GB" dirty="0" smtClean="0"/>
              <a:t>&lt;</a:t>
            </a:r>
            <a:r>
              <a:rPr lang="en-GB" dirty="0" err="1" smtClean="0"/>
              <a:t>ee</a:t>
            </a:r>
            <a:r>
              <a:rPr lang="en-GB" dirty="0" smtClean="0"/>
              <a:t>&gt; &lt;</a:t>
            </a:r>
            <a:r>
              <a:rPr lang="en-GB" dirty="0" err="1" smtClean="0"/>
              <a:t>ea</a:t>
            </a:r>
            <a:r>
              <a:rPr lang="en-GB" dirty="0" smtClean="0"/>
              <a:t>&gt; &lt;</a:t>
            </a:r>
            <a:r>
              <a:rPr lang="en-GB" dirty="0" err="1"/>
              <a:t>e</a:t>
            </a:r>
            <a:r>
              <a:rPr lang="en-GB" dirty="0" err="1" smtClean="0"/>
              <a:t>_e</a:t>
            </a:r>
            <a:r>
              <a:rPr lang="en-GB" dirty="0" smtClean="0"/>
              <a:t>&gt;</a:t>
            </a:r>
          </a:p>
          <a:p>
            <a:endParaRPr lang="en-GB" dirty="0"/>
          </a:p>
          <a:p>
            <a:r>
              <a:rPr lang="en-GB" dirty="0" smtClean="0"/>
              <a:t>11</a:t>
            </a:r>
            <a:r>
              <a:rPr lang="en-GB" dirty="0" smtClean="0"/>
              <a:t>/05/20-15/05/20</a:t>
            </a:r>
            <a:endParaRPr lang="en-GB" dirty="0"/>
          </a:p>
          <a:p>
            <a:endParaRPr lang="en-GB" dirty="0"/>
          </a:p>
        </p:txBody>
      </p:sp>
    </p:spTree>
    <p:extLst>
      <p:ext uri="{BB962C8B-B14F-4D97-AF65-F5344CB8AC3E}">
        <p14:creationId xmlns:p14="http://schemas.microsoft.com/office/powerpoint/2010/main" val="49361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Arial" panose="020B0604020202020204" pitchFamily="34" charset="0"/>
                <a:cs typeface="Arial" panose="020B0604020202020204" pitchFamily="34" charset="0"/>
              </a:rPr>
              <a:t>Which box should this word be in?</a:t>
            </a:r>
            <a:endParaRPr lang="en-GB" dirty="0">
              <a:latin typeface="Arial" panose="020B0604020202020204" pitchFamily="34" charset="0"/>
              <a:cs typeface="Arial" panose="020B0604020202020204" pitchFamily="34" charset="0"/>
            </a:endParaRPr>
          </a:p>
        </p:txBody>
      </p:sp>
      <p:sp>
        <p:nvSpPr>
          <p:cNvPr id="4" name="Rectangle 3"/>
          <p:cNvSpPr/>
          <p:nvPr/>
        </p:nvSpPr>
        <p:spPr>
          <a:xfrm>
            <a:off x="1650609" y="2967042"/>
            <a:ext cx="2003474" cy="14067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smtClean="0">
                <a:latin typeface="Arial" panose="020B0604020202020204" pitchFamily="34" charset="0"/>
                <a:cs typeface="Arial" panose="020B0604020202020204" pitchFamily="34" charset="0"/>
              </a:rPr>
              <a:t>ee</a:t>
            </a:r>
            <a:endParaRPr lang="en-GB" sz="4000" dirty="0">
              <a:latin typeface="Arial" panose="020B0604020202020204" pitchFamily="34" charset="0"/>
              <a:cs typeface="Arial" panose="020B0604020202020204" pitchFamily="34" charset="0"/>
            </a:endParaRPr>
          </a:p>
        </p:txBody>
      </p:sp>
      <p:sp>
        <p:nvSpPr>
          <p:cNvPr id="5" name="Rectangle 4"/>
          <p:cNvSpPr/>
          <p:nvPr/>
        </p:nvSpPr>
        <p:spPr>
          <a:xfrm>
            <a:off x="5197908" y="2967042"/>
            <a:ext cx="2003474" cy="14067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smtClean="0">
                <a:latin typeface="Arial" panose="020B0604020202020204" pitchFamily="34" charset="0"/>
                <a:cs typeface="Arial" panose="020B0604020202020204" pitchFamily="34" charset="0"/>
              </a:rPr>
              <a:t>ea</a:t>
            </a:r>
            <a:endParaRPr lang="en-GB" dirty="0"/>
          </a:p>
        </p:txBody>
      </p:sp>
      <p:sp>
        <p:nvSpPr>
          <p:cNvPr id="6" name="Rectangle 5"/>
          <p:cNvSpPr/>
          <p:nvPr/>
        </p:nvSpPr>
        <p:spPr>
          <a:xfrm>
            <a:off x="8745207" y="2975731"/>
            <a:ext cx="2003474" cy="140677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a:latin typeface="Arial" panose="020B0604020202020204" pitchFamily="34" charset="0"/>
                <a:cs typeface="Arial" panose="020B0604020202020204" pitchFamily="34" charset="0"/>
              </a:rPr>
              <a:t>e</a:t>
            </a:r>
            <a:r>
              <a:rPr lang="en-GB" sz="4000" dirty="0" err="1" smtClean="0">
                <a:latin typeface="Arial" panose="020B0604020202020204" pitchFamily="34" charset="0"/>
                <a:cs typeface="Arial" panose="020B0604020202020204" pitchFamily="34" charset="0"/>
              </a:rPr>
              <a:t>_e</a:t>
            </a:r>
            <a:endParaRPr lang="en-GB" dirty="0"/>
          </a:p>
        </p:txBody>
      </p:sp>
      <p:sp>
        <p:nvSpPr>
          <p:cNvPr id="3" name="TextBox 2"/>
          <p:cNvSpPr txBox="1"/>
          <p:nvPr/>
        </p:nvSpPr>
        <p:spPr>
          <a:xfrm>
            <a:off x="5197908" y="5267387"/>
            <a:ext cx="3134723" cy="1015663"/>
          </a:xfrm>
          <a:prstGeom prst="rect">
            <a:avLst/>
          </a:prstGeom>
          <a:noFill/>
        </p:spPr>
        <p:txBody>
          <a:bodyPr wrap="square" rtlCol="0">
            <a:spAutoFit/>
          </a:bodyPr>
          <a:lstStyle/>
          <a:p>
            <a:r>
              <a:rPr lang="en-GB" sz="6000" dirty="0" smtClean="0">
                <a:latin typeface="Arial" panose="020B0604020202020204" pitchFamily="34" charset="0"/>
                <a:cs typeface="Arial" panose="020B0604020202020204" pitchFamily="34" charset="0"/>
              </a:rPr>
              <a:t>theme</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389094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she</a:t>
            </a:r>
          </a:p>
        </p:txBody>
      </p:sp>
    </p:spTree>
    <p:extLst>
      <p:ext uri="{BB962C8B-B14F-4D97-AF65-F5344CB8AC3E}">
        <p14:creationId xmlns:p14="http://schemas.microsoft.com/office/powerpoint/2010/main" val="317832111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be</a:t>
            </a:r>
          </a:p>
        </p:txBody>
      </p:sp>
    </p:spTree>
    <p:extLst>
      <p:ext uri="{BB962C8B-B14F-4D97-AF65-F5344CB8AC3E}">
        <p14:creationId xmlns:p14="http://schemas.microsoft.com/office/powerpoint/2010/main" val="29653474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here</a:t>
            </a:r>
          </a:p>
        </p:txBody>
      </p:sp>
    </p:spTree>
    <p:extLst>
      <p:ext uri="{BB962C8B-B14F-4D97-AF65-F5344CB8AC3E}">
        <p14:creationId xmlns:p14="http://schemas.microsoft.com/office/powerpoint/2010/main" val="394520055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go</a:t>
            </a:r>
          </a:p>
        </p:txBody>
      </p:sp>
    </p:spTree>
    <p:extLst>
      <p:ext uri="{BB962C8B-B14F-4D97-AF65-F5344CB8AC3E}">
        <p14:creationId xmlns:p14="http://schemas.microsoft.com/office/powerpoint/2010/main" val="27935084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have</a:t>
            </a:r>
          </a:p>
        </p:txBody>
      </p:sp>
    </p:spTree>
    <p:extLst>
      <p:ext uri="{BB962C8B-B14F-4D97-AF65-F5344CB8AC3E}">
        <p14:creationId xmlns:p14="http://schemas.microsoft.com/office/powerpoint/2010/main" val="260805308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down</a:t>
            </a:r>
          </a:p>
        </p:txBody>
      </p:sp>
    </p:spTree>
    <p:extLst>
      <p:ext uri="{BB962C8B-B14F-4D97-AF65-F5344CB8AC3E}">
        <p14:creationId xmlns:p14="http://schemas.microsoft.com/office/powerpoint/2010/main" val="139695964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why</a:t>
            </a:r>
          </a:p>
        </p:txBody>
      </p:sp>
    </p:spTree>
    <p:extLst>
      <p:ext uri="{BB962C8B-B14F-4D97-AF65-F5344CB8AC3E}">
        <p14:creationId xmlns:p14="http://schemas.microsoft.com/office/powerpoint/2010/main" val="416847740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because</a:t>
            </a:r>
          </a:p>
        </p:txBody>
      </p:sp>
    </p:spTree>
    <p:extLst>
      <p:ext uri="{BB962C8B-B14F-4D97-AF65-F5344CB8AC3E}">
        <p14:creationId xmlns:p14="http://schemas.microsoft.com/office/powerpoint/2010/main" val="54274645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put</a:t>
            </a:r>
          </a:p>
        </p:txBody>
      </p:sp>
    </p:spTree>
    <p:extLst>
      <p:ext uri="{BB962C8B-B14F-4D97-AF65-F5344CB8AC3E}">
        <p14:creationId xmlns:p14="http://schemas.microsoft.com/office/powerpoint/2010/main" val="312311229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two</a:t>
            </a:r>
          </a:p>
        </p:txBody>
      </p:sp>
    </p:spTree>
    <p:extLst>
      <p:ext uri="{BB962C8B-B14F-4D97-AF65-F5344CB8AC3E}">
        <p14:creationId xmlns:p14="http://schemas.microsoft.com/office/powerpoint/2010/main" val="3218113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Arial" panose="020B0604020202020204" pitchFamily="34" charset="0"/>
                <a:cs typeface="Arial" panose="020B0604020202020204" pitchFamily="34" charset="0"/>
              </a:rPr>
              <a:t>Which box should this word be in?</a:t>
            </a:r>
            <a:endParaRPr lang="en-GB" dirty="0">
              <a:latin typeface="Arial" panose="020B0604020202020204" pitchFamily="34" charset="0"/>
              <a:cs typeface="Arial" panose="020B0604020202020204" pitchFamily="34" charset="0"/>
            </a:endParaRPr>
          </a:p>
        </p:txBody>
      </p:sp>
      <p:sp>
        <p:nvSpPr>
          <p:cNvPr id="4" name="Rectangle 3"/>
          <p:cNvSpPr/>
          <p:nvPr/>
        </p:nvSpPr>
        <p:spPr>
          <a:xfrm>
            <a:off x="1650609" y="2967042"/>
            <a:ext cx="2003474" cy="14067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smtClean="0">
                <a:latin typeface="Arial" panose="020B0604020202020204" pitchFamily="34" charset="0"/>
                <a:cs typeface="Arial" panose="020B0604020202020204" pitchFamily="34" charset="0"/>
              </a:rPr>
              <a:t>ee</a:t>
            </a:r>
            <a:endParaRPr lang="en-GB" sz="4000" dirty="0">
              <a:latin typeface="Arial" panose="020B0604020202020204" pitchFamily="34" charset="0"/>
              <a:cs typeface="Arial" panose="020B0604020202020204" pitchFamily="34" charset="0"/>
            </a:endParaRPr>
          </a:p>
        </p:txBody>
      </p:sp>
      <p:sp>
        <p:nvSpPr>
          <p:cNvPr id="5" name="Rectangle 4"/>
          <p:cNvSpPr/>
          <p:nvPr/>
        </p:nvSpPr>
        <p:spPr>
          <a:xfrm>
            <a:off x="5197908" y="2967042"/>
            <a:ext cx="2003474" cy="14067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smtClean="0">
                <a:latin typeface="Arial" panose="020B0604020202020204" pitchFamily="34" charset="0"/>
                <a:cs typeface="Arial" panose="020B0604020202020204" pitchFamily="34" charset="0"/>
              </a:rPr>
              <a:t>ea</a:t>
            </a:r>
            <a:endParaRPr lang="en-GB" dirty="0"/>
          </a:p>
        </p:txBody>
      </p:sp>
      <p:sp>
        <p:nvSpPr>
          <p:cNvPr id="6" name="Rectangle 5"/>
          <p:cNvSpPr/>
          <p:nvPr/>
        </p:nvSpPr>
        <p:spPr>
          <a:xfrm>
            <a:off x="8745207" y="2975731"/>
            <a:ext cx="2003474" cy="140677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a:latin typeface="Arial" panose="020B0604020202020204" pitchFamily="34" charset="0"/>
                <a:cs typeface="Arial" panose="020B0604020202020204" pitchFamily="34" charset="0"/>
              </a:rPr>
              <a:t>e</a:t>
            </a:r>
            <a:r>
              <a:rPr lang="en-GB" sz="4000" dirty="0" err="1" smtClean="0">
                <a:latin typeface="Arial" panose="020B0604020202020204" pitchFamily="34" charset="0"/>
                <a:cs typeface="Arial" panose="020B0604020202020204" pitchFamily="34" charset="0"/>
              </a:rPr>
              <a:t>_e</a:t>
            </a:r>
            <a:endParaRPr lang="en-GB" dirty="0"/>
          </a:p>
        </p:txBody>
      </p:sp>
      <p:sp>
        <p:nvSpPr>
          <p:cNvPr id="3" name="TextBox 2"/>
          <p:cNvSpPr txBox="1"/>
          <p:nvPr/>
        </p:nvSpPr>
        <p:spPr>
          <a:xfrm>
            <a:off x="5197908" y="5267387"/>
            <a:ext cx="2838509" cy="1015663"/>
          </a:xfrm>
          <a:prstGeom prst="rect">
            <a:avLst/>
          </a:prstGeom>
          <a:noFill/>
        </p:spPr>
        <p:txBody>
          <a:bodyPr wrap="square" rtlCol="0">
            <a:spAutoFit/>
          </a:bodyPr>
          <a:lstStyle/>
          <a:p>
            <a:r>
              <a:rPr lang="en-GB" sz="6000" dirty="0" smtClean="0">
                <a:latin typeface="Arial" panose="020B0604020202020204" pitchFamily="34" charset="0"/>
                <a:cs typeface="Arial" panose="020B0604020202020204" pitchFamily="34" charset="0"/>
              </a:rPr>
              <a:t>teabag</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716912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always</a:t>
            </a:r>
          </a:p>
        </p:txBody>
      </p:sp>
    </p:spTree>
    <p:extLst>
      <p:ext uri="{BB962C8B-B14F-4D97-AF65-F5344CB8AC3E}">
        <p14:creationId xmlns:p14="http://schemas.microsoft.com/office/powerpoint/2010/main" val="318227213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love</a:t>
            </a:r>
          </a:p>
        </p:txBody>
      </p:sp>
    </p:spTree>
    <p:extLst>
      <p:ext uri="{BB962C8B-B14F-4D97-AF65-F5344CB8AC3E}">
        <p14:creationId xmlns:p14="http://schemas.microsoft.com/office/powerpoint/2010/main" val="376242721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the</a:t>
            </a:r>
          </a:p>
        </p:txBody>
      </p:sp>
    </p:spTree>
    <p:extLst>
      <p:ext uri="{BB962C8B-B14F-4D97-AF65-F5344CB8AC3E}">
        <p14:creationId xmlns:p14="http://schemas.microsoft.com/office/powerpoint/2010/main" val="417448525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do</a:t>
            </a:r>
          </a:p>
        </p:txBody>
      </p:sp>
    </p:spTree>
    <p:extLst>
      <p:ext uri="{BB962C8B-B14F-4D97-AF65-F5344CB8AC3E}">
        <p14:creationId xmlns:p14="http://schemas.microsoft.com/office/powerpoint/2010/main" val="392347672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some</a:t>
            </a:r>
          </a:p>
        </p:txBody>
      </p:sp>
    </p:spTree>
    <p:extLst>
      <p:ext uri="{BB962C8B-B14F-4D97-AF65-F5344CB8AC3E}">
        <p14:creationId xmlns:p14="http://schemas.microsoft.com/office/powerpoint/2010/main" val="173277123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there</a:t>
            </a:r>
          </a:p>
        </p:txBody>
      </p:sp>
    </p:spTree>
    <p:extLst>
      <p:ext uri="{BB962C8B-B14F-4D97-AF65-F5344CB8AC3E}">
        <p14:creationId xmlns:p14="http://schemas.microsoft.com/office/powerpoint/2010/main" val="37024555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old</a:t>
            </a:r>
          </a:p>
        </p:txBody>
      </p:sp>
    </p:spTree>
    <p:extLst>
      <p:ext uri="{BB962C8B-B14F-4D97-AF65-F5344CB8AC3E}">
        <p14:creationId xmlns:p14="http://schemas.microsoft.com/office/powerpoint/2010/main" val="53509888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give</a:t>
            </a:r>
          </a:p>
        </p:txBody>
      </p:sp>
    </p:spTree>
    <p:extLst>
      <p:ext uri="{BB962C8B-B14F-4D97-AF65-F5344CB8AC3E}">
        <p14:creationId xmlns:p14="http://schemas.microsoft.com/office/powerpoint/2010/main" val="1297110553"/>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any</a:t>
            </a:r>
          </a:p>
        </p:txBody>
      </p:sp>
    </p:spTree>
    <p:extLst>
      <p:ext uri="{BB962C8B-B14F-4D97-AF65-F5344CB8AC3E}">
        <p14:creationId xmlns:p14="http://schemas.microsoft.com/office/powerpoint/2010/main" val="1190269032"/>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before</a:t>
            </a:r>
          </a:p>
        </p:txBody>
      </p:sp>
    </p:spTree>
    <p:extLst>
      <p:ext uri="{BB962C8B-B14F-4D97-AF65-F5344CB8AC3E}">
        <p14:creationId xmlns:p14="http://schemas.microsoft.com/office/powerpoint/2010/main" val="2198666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Arial" panose="020B0604020202020204" pitchFamily="34" charset="0"/>
                <a:cs typeface="Arial" panose="020B0604020202020204" pitchFamily="34" charset="0"/>
              </a:rPr>
              <a:t>Which box should this word be in?</a:t>
            </a:r>
            <a:endParaRPr lang="en-GB" dirty="0">
              <a:latin typeface="Arial" panose="020B0604020202020204" pitchFamily="34" charset="0"/>
              <a:cs typeface="Arial" panose="020B0604020202020204" pitchFamily="34" charset="0"/>
            </a:endParaRPr>
          </a:p>
        </p:txBody>
      </p:sp>
      <p:sp>
        <p:nvSpPr>
          <p:cNvPr id="4" name="Rectangle 3"/>
          <p:cNvSpPr/>
          <p:nvPr/>
        </p:nvSpPr>
        <p:spPr>
          <a:xfrm>
            <a:off x="1650609" y="2967042"/>
            <a:ext cx="2003474" cy="14067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smtClean="0">
                <a:latin typeface="Arial" panose="020B0604020202020204" pitchFamily="34" charset="0"/>
                <a:cs typeface="Arial" panose="020B0604020202020204" pitchFamily="34" charset="0"/>
              </a:rPr>
              <a:t>ee</a:t>
            </a:r>
            <a:endParaRPr lang="en-GB" sz="4000" dirty="0">
              <a:latin typeface="Arial" panose="020B0604020202020204" pitchFamily="34" charset="0"/>
              <a:cs typeface="Arial" panose="020B0604020202020204" pitchFamily="34" charset="0"/>
            </a:endParaRPr>
          </a:p>
        </p:txBody>
      </p:sp>
      <p:sp>
        <p:nvSpPr>
          <p:cNvPr id="5" name="Rectangle 4"/>
          <p:cNvSpPr/>
          <p:nvPr/>
        </p:nvSpPr>
        <p:spPr>
          <a:xfrm>
            <a:off x="5197908" y="2967042"/>
            <a:ext cx="2003474" cy="14067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smtClean="0">
                <a:latin typeface="Arial" panose="020B0604020202020204" pitchFamily="34" charset="0"/>
                <a:cs typeface="Arial" panose="020B0604020202020204" pitchFamily="34" charset="0"/>
              </a:rPr>
              <a:t>ea</a:t>
            </a:r>
            <a:endParaRPr lang="en-GB" dirty="0"/>
          </a:p>
        </p:txBody>
      </p:sp>
      <p:sp>
        <p:nvSpPr>
          <p:cNvPr id="6" name="Rectangle 5"/>
          <p:cNvSpPr/>
          <p:nvPr/>
        </p:nvSpPr>
        <p:spPr>
          <a:xfrm>
            <a:off x="8745207" y="2975731"/>
            <a:ext cx="2003474" cy="140677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a:latin typeface="Arial" panose="020B0604020202020204" pitchFamily="34" charset="0"/>
                <a:cs typeface="Arial" panose="020B0604020202020204" pitchFamily="34" charset="0"/>
              </a:rPr>
              <a:t>e</a:t>
            </a:r>
            <a:r>
              <a:rPr lang="en-GB" sz="4000" dirty="0" err="1" smtClean="0">
                <a:latin typeface="Arial" panose="020B0604020202020204" pitchFamily="34" charset="0"/>
                <a:cs typeface="Arial" panose="020B0604020202020204" pitchFamily="34" charset="0"/>
              </a:rPr>
              <a:t>_e</a:t>
            </a:r>
            <a:endParaRPr lang="en-GB" dirty="0"/>
          </a:p>
        </p:txBody>
      </p:sp>
      <p:sp>
        <p:nvSpPr>
          <p:cNvPr id="3" name="TextBox 2"/>
          <p:cNvSpPr txBox="1"/>
          <p:nvPr/>
        </p:nvSpPr>
        <p:spPr>
          <a:xfrm>
            <a:off x="4888207" y="5319638"/>
            <a:ext cx="2622876" cy="1015663"/>
          </a:xfrm>
          <a:prstGeom prst="rect">
            <a:avLst/>
          </a:prstGeom>
          <a:noFill/>
        </p:spPr>
        <p:txBody>
          <a:bodyPr wrap="square" rtlCol="0">
            <a:spAutoFit/>
          </a:bodyPr>
          <a:lstStyle/>
          <a:p>
            <a:r>
              <a:rPr lang="en-GB" sz="6000" dirty="0" smtClean="0">
                <a:latin typeface="Arial" panose="020B0604020202020204" pitchFamily="34" charset="0"/>
                <a:cs typeface="Arial" panose="020B0604020202020204" pitchFamily="34" charset="0"/>
              </a:rPr>
              <a:t>peach</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7854464"/>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should</a:t>
            </a:r>
          </a:p>
        </p:txBody>
      </p:sp>
    </p:spTree>
    <p:extLst>
      <p:ext uri="{BB962C8B-B14F-4D97-AF65-F5344CB8AC3E}">
        <p14:creationId xmlns:p14="http://schemas.microsoft.com/office/powerpoint/2010/main" val="2691644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made</a:t>
            </a:r>
          </a:p>
        </p:txBody>
      </p:sp>
    </p:spTree>
    <p:extLst>
      <p:ext uri="{BB962C8B-B14F-4D97-AF65-F5344CB8AC3E}">
        <p14:creationId xmlns:p14="http://schemas.microsoft.com/office/powerpoint/2010/main" val="400109782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eight</a:t>
            </a:r>
          </a:p>
        </p:txBody>
      </p:sp>
    </p:spTree>
    <p:extLst>
      <p:ext uri="{BB962C8B-B14F-4D97-AF65-F5344CB8AC3E}">
        <p14:creationId xmlns:p14="http://schemas.microsoft.com/office/powerpoint/2010/main" val="349797487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after</a:t>
            </a:r>
          </a:p>
        </p:txBody>
      </p:sp>
    </p:spTree>
    <p:extLst>
      <p:ext uri="{BB962C8B-B14F-4D97-AF65-F5344CB8AC3E}">
        <p14:creationId xmlns:p14="http://schemas.microsoft.com/office/powerpoint/2010/main" val="144866867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me</a:t>
            </a:r>
          </a:p>
        </p:txBody>
      </p:sp>
    </p:spTree>
    <p:extLst>
      <p:ext uri="{BB962C8B-B14F-4D97-AF65-F5344CB8AC3E}">
        <p14:creationId xmlns:p14="http://schemas.microsoft.com/office/powerpoint/2010/main" val="161901816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was</a:t>
            </a:r>
          </a:p>
        </p:txBody>
      </p:sp>
    </p:spTree>
    <p:extLst>
      <p:ext uri="{BB962C8B-B14F-4D97-AF65-F5344CB8AC3E}">
        <p14:creationId xmlns:p14="http://schemas.microsoft.com/office/powerpoint/2010/main" val="125199101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come</a:t>
            </a:r>
          </a:p>
        </p:txBody>
      </p:sp>
    </p:spTree>
    <p:extLst>
      <p:ext uri="{BB962C8B-B14F-4D97-AF65-F5344CB8AC3E}">
        <p14:creationId xmlns:p14="http://schemas.microsoft.com/office/powerpoint/2010/main" val="3381294290"/>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my</a:t>
            </a:r>
          </a:p>
        </p:txBody>
      </p:sp>
    </p:spTree>
    <p:extLst>
      <p:ext uri="{BB962C8B-B14F-4D97-AF65-F5344CB8AC3E}">
        <p14:creationId xmlns:p14="http://schemas.microsoft.com/office/powerpoint/2010/main" val="1502096240"/>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by</a:t>
            </a:r>
          </a:p>
        </p:txBody>
      </p:sp>
    </p:spTree>
    <p:extLst>
      <p:ext uri="{BB962C8B-B14F-4D97-AF65-F5344CB8AC3E}">
        <p14:creationId xmlns:p14="http://schemas.microsoft.com/office/powerpoint/2010/main" val="2343803844"/>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what</a:t>
            </a:r>
          </a:p>
        </p:txBody>
      </p:sp>
    </p:spTree>
    <p:extLst>
      <p:ext uri="{BB962C8B-B14F-4D97-AF65-F5344CB8AC3E}">
        <p14:creationId xmlns:p14="http://schemas.microsoft.com/office/powerpoint/2010/main" val="1333370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Arial" panose="020B0604020202020204" pitchFamily="34" charset="0"/>
                <a:cs typeface="Arial" panose="020B0604020202020204" pitchFamily="34" charset="0"/>
              </a:rPr>
              <a:t>Which box should this word be in?</a:t>
            </a:r>
            <a:endParaRPr lang="en-GB" dirty="0">
              <a:latin typeface="Arial" panose="020B0604020202020204" pitchFamily="34" charset="0"/>
              <a:cs typeface="Arial" panose="020B0604020202020204" pitchFamily="34" charset="0"/>
            </a:endParaRPr>
          </a:p>
        </p:txBody>
      </p:sp>
      <p:sp>
        <p:nvSpPr>
          <p:cNvPr id="4" name="Rectangle 3"/>
          <p:cNvSpPr/>
          <p:nvPr/>
        </p:nvSpPr>
        <p:spPr>
          <a:xfrm>
            <a:off x="1650609" y="2967042"/>
            <a:ext cx="2003474" cy="14067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smtClean="0">
                <a:latin typeface="Arial" panose="020B0604020202020204" pitchFamily="34" charset="0"/>
                <a:cs typeface="Arial" panose="020B0604020202020204" pitchFamily="34" charset="0"/>
              </a:rPr>
              <a:t>ee</a:t>
            </a:r>
            <a:endParaRPr lang="en-GB" sz="4000" dirty="0">
              <a:latin typeface="Arial" panose="020B0604020202020204" pitchFamily="34" charset="0"/>
              <a:cs typeface="Arial" panose="020B0604020202020204" pitchFamily="34" charset="0"/>
            </a:endParaRPr>
          </a:p>
        </p:txBody>
      </p:sp>
      <p:sp>
        <p:nvSpPr>
          <p:cNvPr id="5" name="Rectangle 4"/>
          <p:cNvSpPr/>
          <p:nvPr/>
        </p:nvSpPr>
        <p:spPr>
          <a:xfrm>
            <a:off x="5197908" y="2967042"/>
            <a:ext cx="2003474" cy="14067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smtClean="0">
                <a:latin typeface="Arial" panose="020B0604020202020204" pitchFamily="34" charset="0"/>
                <a:cs typeface="Arial" panose="020B0604020202020204" pitchFamily="34" charset="0"/>
              </a:rPr>
              <a:t>ea</a:t>
            </a:r>
            <a:endParaRPr lang="en-GB" dirty="0"/>
          </a:p>
        </p:txBody>
      </p:sp>
      <p:sp>
        <p:nvSpPr>
          <p:cNvPr id="6" name="Rectangle 5"/>
          <p:cNvSpPr/>
          <p:nvPr/>
        </p:nvSpPr>
        <p:spPr>
          <a:xfrm>
            <a:off x="8745207" y="2975731"/>
            <a:ext cx="2003474" cy="140677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a:latin typeface="Arial" panose="020B0604020202020204" pitchFamily="34" charset="0"/>
                <a:cs typeface="Arial" panose="020B0604020202020204" pitchFamily="34" charset="0"/>
              </a:rPr>
              <a:t>e</a:t>
            </a:r>
            <a:r>
              <a:rPr lang="en-GB" sz="4000" dirty="0" err="1" smtClean="0">
                <a:latin typeface="Arial" panose="020B0604020202020204" pitchFamily="34" charset="0"/>
                <a:cs typeface="Arial" panose="020B0604020202020204" pitchFamily="34" charset="0"/>
              </a:rPr>
              <a:t>_e</a:t>
            </a:r>
            <a:endParaRPr lang="en-GB" dirty="0"/>
          </a:p>
        </p:txBody>
      </p:sp>
      <p:sp>
        <p:nvSpPr>
          <p:cNvPr id="3" name="TextBox 2"/>
          <p:cNvSpPr txBox="1"/>
          <p:nvPr/>
        </p:nvSpPr>
        <p:spPr>
          <a:xfrm>
            <a:off x="4600794" y="5384952"/>
            <a:ext cx="3197702" cy="1015663"/>
          </a:xfrm>
          <a:prstGeom prst="rect">
            <a:avLst/>
          </a:prstGeom>
          <a:noFill/>
        </p:spPr>
        <p:txBody>
          <a:bodyPr wrap="square" rtlCol="0">
            <a:spAutoFit/>
          </a:bodyPr>
          <a:lstStyle/>
          <a:p>
            <a:r>
              <a:rPr lang="en-GB" sz="6000" dirty="0" smtClean="0">
                <a:latin typeface="Arial" panose="020B0604020202020204" pitchFamily="34" charset="0"/>
                <a:cs typeface="Arial" panose="020B0604020202020204" pitchFamily="34" charset="0"/>
              </a:rPr>
              <a:t>indeed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815759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who</a:t>
            </a:r>
          </a:p>
        </p:txBody>
      </p:sp>
    </p:spTree>
    <p:extLst>
      <p:ext uri="{BB962C8B-B14F-4D97-AF65-F5344CB8AC3E}">
        <p14:creationId xmlns:p14="http://schemas.microsoft.com/office/powerpoint/2010/main" val="499113879"/>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were</a:t>
            </a:r>
          </a:p>
        </p:txBody>
      </p:sp>
    </p:spTree>
    <p:extLst>
      <p:ext uri="{BB962C8B-B14F-4D97-AF65-F5344CB8AC3E}">
        <p14:creationId xmlns:p14="http://schemas.microsoft.com/office/powerpoint/2010/main" val="30281554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right</a:t>
            </a:r>
          </a:p>
        </p:txBody>
      </p:sp>
    </p:spTree>
    <p:extLst>
      <p:ext uri="{BB962C8B-B14F-4D97-AF65-F5344CB8AC3E}">
        <p14:creationId xmlns:p14="http://schemas.microsoft.com/office/powerpoint/2010/main" val="4202134067"/>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goes</a:t>
            </a:r>
          </a:p>
        </p:txBody>
      </p:sp>
    </p:spTree>
    <p:extLst>
      <p:ext uri="{BB962C8B-B14F-4D97-AF65-F5344CB8AC3E}">
        <p14:creationId xmlns:p14="http://schemas.microsoft.com/office/powerpoint/2010/main" val="3057452653"/>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a:latin typeface="Arial" panose="020B0604020202020204" pitchFamily="34" charset="0"/>
                <a:cs typeface="Arial" panose="020B0604020202020204" pitchFamily="34" charset="0"/>
              </a:rPr>
              <a:t>once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361069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mother</a:t>
            </a:r>
          </a:p>
        </p:txBody>
      </p:sp>
    </p:spTree>
    <p:extLst>
      <p:ext uri="{BB962C8B-B14F-4D97-AF65-F5344CB8AC3E}">
        <p14:creationId xmlns:p14="http://schemas.microsoft.com/office/powerpoint/2010/main" val="211186859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3DBBC6-8E81-4C1D-8325-88709158C958}"/>
              </a:ext>
            </a:extLst>
          </p:cNvPr>
          <p:cNvSpPr>
            <a:spLocks noGrp="1"/>
          </p:cNvSpPr>
          <p:nvPr>
            <p:ph type="title"/>
          </p:nvPr>
        </p:nvSpPr>
        <p:spPr>
          <a:solidFill>
            <a:schemeClr val="accent2">
              <a:lumMod val="60000"/>
              <a:lumOff val="40000"/>
            </a:schemeClr>
          </a:solidFill>
        </p:spPr>
        <p:txBody>
          <a:bodyPr/>
          <a:lstStyle/>
          <a:p>
            <a:r>
              <a:rPr lang="en-GB" dirty="0">
                <a:latin typeface="Arial" panose="020B0604020202020204" pitchFamily="34" charset="0"/>
                <a:cs typeface="Arial" panose="020B0604020202020204" pitchFamily="34" charset="0"/>
              </a:rPr>
              <a:t>Tricky Words</a:t>
            </a:r>
          </a:p>
        </p:txBody>
      </p:sp>
      <p:sp>
        <p:nvSpPr>
          <p:cNvPr id="3" name="Text Placeholder 2">
            <a:extLst>
              <a:ext uri="{FF2B5EF4-FFF2-40B4-BE49-F238E27FC236}">
                <a16:creationId xmlns:a16="http://schemas.microsoft.com/office/drawing/2014/main" xmlns="" id="{D8831F25-7980-4A39-AB13-0BCBA9422B9F}"/>
              </a:ext>
            </a:extLst>
          </p:cNvPr>
          <p:cNvSpPr>
            <a:spLocks noGrp="1"/>
          </p:cNvSpPr>
          <p:nvPr>
            <p:ph type="body" idx="1"/>
          </p:nvPr>
        </p:nvSpPr>
        <p:spPr/>
        <p:txBody>
          <a:bodyPr/>
          <a:lstStyle/>
          <a:p>
            <a:r>
              <a:rPr lang="en-GB" dirty="0" smtClean="0">
                <a:solidFill>
                  <a:schemeClr val="bg1"/>
                </a:solidFill>
                <a:latin typeface="Arial" panose="020B0604020202020204" pitchFamily="34" charset="0"/>
                <a:cs typeface="Arial" panose="020B0604020202020204" pitchFamily="34" charset="0"/>
              </a:rPr>
              <a:t>It would be great if you could look at the next three slides twice during the week.</a:t>
            </a:r>
            <a:endParaRPr lang="en-GB" dirty="0">
              <a:solidFill>
                <a:schemeClr val="bg1"/>
              </a:solidFill>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23857273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latin typeface="Arial" panose="020B0604020202020204" pitchFamily="34" charset="0"/>
                <a:cs typeface="Arial" panose="020B0604020202020204" pitchFamily="34" charset="0"/>
              </a:rPr>
              <a:t>This week, we will focus on </a:t>
            </a:r>
            <a:br>
              <a:rPr lang="en-GB" dirty="0">
                <a:latin typeface="Arial" panose="020B0604020202020204" pitchFamily="34" charset="0"/>
                <a:cs typeface="Arial" panose="020B0604020202020204" pitchFamily="34" charset="0"/>
              </a:rPr>
            </a:br>
            <a:r>
              <a:rPr lang="en-GB" dirty="0" smtClean="0">
                <a:latin typeface="Arial" panose="020B0604020202020204" pitchFamily="34" charset="0"/>
                <a:cs typeface="Arial" panose="020B0604020202020204" pitchFamily="34" charset="0"/>
              </a:rPr>
              <a:t>‘want’ </a:t>
            </a:r>
            <a:r>
              <a:rPr lang="en-GB" dirty="0">
                <a:latin typeface="Arial" panose="020B0604020202020204" pitchFamily="34" charset="0"/>
                <a:cs typeface="Arial" panose="020B0604020202020204" pitchFamily="34" charset="0"/>
              </a:rPr>
              <a:t>and </a:t>
            </a:r>
            <a:r>
              <a:rPr lang="en-GB" dirty="0" smtClean="0">
                <a:latin typeface="Arial" panose="020B0604020202020204" pitchFamily="34" charset="0"/>
                <a:cs typeface="Arial" panose="020B0604020202020204" pitchFamily="34" charset="0"/>
              </a:rPr>
              <a:t>‘because’</a:t>
            </a:r>
            <a:endParaRPr lang="en-GB" dirty="0"/>
          </a:p>
        </p:txBody>
      </p:sp>
      <p:sp>
        <p:nvSpPr>
          <p:cNvPr id="3" name="Content Placeholder 2"/>
          <p:cNvSpPr>
            <a:spLocks noGrp="1"/>
          </p:cNvSpPr>
          <p:nvPr>
            <p:ph sz="half" idx="1"/>
          </p:nvPr>
        </p:nvSpPr>
        <p:spPr/>
        <p:txBody>
          <a:bodyPr>
            <a:normAutofit lnSpcReduction="10000"/>
          </a:bodyPr>
          <a:lstStyle/>
          <a:p>
            <a:pPr marL="0" indent="0">
              <a:buNone/>
            </a:pPr>
            <a:r>
              <a:rPr lang="en-GB" dirty="0">
                <a:latin typeface="Arial" panose="020B0604020202020204" pitchFamily="34" charset="0"/>
                <a:cs typeface="Arial" panose="020B0604020202020204" pitchFamily="34" charset="0"/>
              </a:rPr>
              <a:t>Can you write </a:t>
            </a:r>
            <a:r>
              <a:rPr lang="en-GB" dirty="0" smtClean="0">
                <a:latin typeface="Arial" panose="020B0604020202020204" pitchFamily="34" charset="0"/>
                <a:cs typeface="Arial" panose="020B0604020202020204" pitchFamily="34" charset="0"/>
              </a:rPr>
              <a:t>want?</a:t>
            </a:r>
          </a:p>
          <a:p>
            <a:pPr marL="0" indent="0">
              <a:buNone/>
            </a:pPr>
            <a:endParaRPr lang="en-GB" dirty="0" smtClean="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smtClean="0">
                <a:latin typeface="Arial" panose="020B0604020202020204" pitchFamily="34" charset="0"/>
                <a:cs typeface="Arial" panose="020B0604020202020204" pitchFamily="34" charset="0"/>
              </a:rPr>
              <a:t>What letters are missing?</a:t>
            </a:r>
          </a:p>
          <a:p>
            <a:pPr marL="0" indent="0" algn="ctr">
              <a:buNone/>
            </a:pPr>
            <a:r>
              <a:rPr lang="en-GB" dirty="0" smtClean="0">
                <a:latin typeface="Arial" panose="020B0604020202020204" pitchFamily="34" charset="0"/>
                <a:cs typeface="Arial" panose="020B0604020202020204" pitchFamily="34" charset="0"/>
              </a:rPr>
              <a:t>w _ n t</a:t>
            </a:r>
          </a:p>
          <a:p>
            <a:pPr marL="0" indent="0" algn="ctr">
              <a:buNone/>
            </a:pPr>
            <a:endParaRPr lang="en-GB" dirty="0">
              <a:latin typeface="Arial" panose="020B0604020202020204" pitchFamily="34" charset="0"/>
              <a:cs typeface="Arial" panose="020B0604020202020204" pitchFamily="34" charset="0"/>
            </a:endParaRPr>
          </a:p>
          <a:p>
            <a:pPr marL="0" indent="0" algn="ctr">
              <a:buNone/>
            </a:pPr>
            <a:r>
              <a:rPr lang="en-GB" dirty="0" smtClean="0">
                <a:latin typeface="Arial" panose="020B0604020202020204" pitchFamily="34" charset="0"/>
                <a:cs typeface="Arial" panose="020B0604020202020204" pitchFamily="34" charset="0"/>
              </a:rPr>
              <a:t>_ a _ t</a:t>
            </a:r>
          </a:p>
          <a:p>
            <a:pPr marL="0" indent="0" algn="ctr">
              <a:buNone/>
            </a:pPr>
            <a:endParaRPr lang="en-GB" dirty="0">
              <a:latin typeface="Arial" panose="020B0604020202020204" pitchFamily="34" charset="0"/>
              <a:cs typeface="Arial" panose="020B0604020202020204" pitchFamily="34" charset="0"/>
            </a:endParaRPr>
          </a:p>
          <a:p>
            <a:pPr marL="0" indent="0" algn="ctr">
              <a:buNone/>
            </a:pPr>
            <a:r>
              <a:rPr lang="en-GB" dirty="0" smtClean="0">
                <a:latin typeface="Arial" panose="020B0604020202020204" pitchFamily="34" charset="0"/>
                <a:cs typeface="Arial" panose="020B0604020202020204" pitchFamily="34" charset="0"/>
              </a:rPr>
              <a:t>w _ n _</a:t>
            </a: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p>
        </p:txBody>
      </p:sp>
      <p:sp>
        <p:nvSpPr>
          <p:cNvPr id="4" name="Content Placeholder 3"/>
          <p:cNvSpPr>
            <a:spLocks noGrp="1"/>
          </p:cNvSpPr>
          <p:nvPr>
            <p:ph sz="half" idx="2"/>
          </p:nvPr>
        </p:nvSpPr>
        <p:spPr/>
        <p:txBody>
          <a:bodyPr>
            <a:normAutofit lnSpcReduction="10000"/>
          </a:bodyPr>
          <a:lstStyle/>
          <a:p>
            <a:pPr marL="0" indent="0">
              <a:buNone/>
            </a:pPr>
            <a:r>
              <a:rPr lang="en-GB" dirty="0">
                <a:latin typeface="Arial" panose="020B0604020202020204" pitchFamily="34" charset="0"/>
                <a:cs typeface="Arial" panose="020B0604020202020204" pitchFamily="34" charset="0"/>
              </a:rPr>
              <a:t>Can you write </a:t>
            </a:r>
            <a:r>
              <a:rPr lang="en-GB" dirty="0" smtClean="0">
                <a:latin typeface="Arial" panose="020B0604020202020204" pitchFamily="34" charset="0"/>
                <a:cs typeface="Arial" panose="020B0604020202020204" pitchFamily="34" charset="0"/>
              </a:rPr>
              <a:t>because?</a:t>
            </a:r>
            <a:endParaRPr lang="en-GB" dirty="0">
              <a:latin typeface="Arial" panose="020B0604020202020204" pitchFamily="34" charset="0"/>
              <a:cs typeface="Arial" panose="020B0604020202020204" pitchFamily="34" charset="0"/>
            </a:endParaRPr>
          </a:p>
          <a:p>
            <a:pPr marL="0" indent="0">
              <a:buNone/>
            </a:pPr>
            <a:endParaRPr lang="en-GB" dirty="0" smtClean="0"/>
          </a:p>
          <a:p>
            <a:pPr marL="0" indent="0">
              <a:buNone/>
            </a:pPr>
            <a:endParaRPr lang="en-GB" dirty="0" smtClean="0"/>
          </a:p>
          <a:p>
            <a:pPr marL="0" indent="0">
              <a:buNone/>
            </a:pPr>
            <a:r>
              <a:rPr lang="en-GB" dirty="0" smtClean="0">
                <a:latin typeface="Arial" panose="020B0604020202020204" pitchFamily="34" charset="0"/>
                <a:cs typeface="Arial" panose="020B0604020202020204" pitchFamily="34" charset="0"/>
              </a:rPr>
              <a:t>What letters are missing?</a:t>
            </a:r>
          </a:p>
          <a:p>
            <a:pPr marL="0" indent="0" algn="ctr">
              <a:buNone/>
            </a:pPr>
            <a:r>
              <a:rPr lang="en-GB" dirty="0" smtClean="0">
                <a:latin typeface="Arial" panose="020B0604020202020204" pitchFamily="34" charset="0"/>
                <a:cs typeface="Arial" panose="020B0604020202020204" pitchFamily="34" charset="0"/>
              </a:rPr>
              <a:t>b _ c _ _ s _</a:t>
            </a:r>
          </a:p>
          <a:p>
            <a:pPr marL="0" indent="0" algn="ctr">
              <a:buNone/>
            </a:pPr>
            <a:endParaRPr lang="en-GB" dirty="0">
              <a:latin typeface="Arial" panose="020B0604020202020204" pitchFamily="34" charset="0"/>
              <a:cs typeface="Arial" panose="020B0604020202020204" pitchFamily="34" charset="0"/>
            </a:endParaRPr>
          </a:p>
          <a:p>
            <a:pPr marL="0" indent="0" algn="ctr">
              <a:buNone/>
            </a:pPr>
            <a:r>
              <a:rPr lang="en-GB" dirty="0" smtClean="0">
                <a:latin typeface="Arial" panose="020B0604020202020204" pitchFamily="34" charset="0"/>
                <a:cs typeface="Arial" panose="020B0604020202020204" pitchFamily="34" charset="0"/>
              </a:rPr>
              <a:t>_ e _ _ u _ e</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0758917"/>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Arial" panose="020B0604020202020204" pitchFamily="34" charset="0"/>
                <a:cs typeface="Arial" panose="020B0604020202020204" pitchFamily="34" charset="0"/>
              </a:rPr>
              <a:t>Finish these sentences by adding </a:t>
            </a:r>
            <a:br>
              <a:rPr lang="en-GB" dirty="0" smtClean="0">
                <a:latin typeface="Arial" panose="020B0604020202020204" pitchFamily="34" charset="0"/>
                <a:cs typeface="Arial" panose="020B0604020202020204" pitchFamily="34" charset="0"/>
              </a:rPr>
            </a:br>
            <a:r>
              <a:rPr lang="en-GB" dirty="0" smtClean="0">
                <a:latin typeface="Arial" panose="020B0604020202020204" pitchFamily="34" charset="0"/>
                <a:cs typeface="Arial" panose="020B0604020202020204" pitchFamily="34" charset="0"/>
              </a:rPr>
              <a:t>‘want’ or ‘because’.</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lgn="ctr">
              <a:buNone/>
            </a:pPr>
            <a:endParaRPr lang="en-GB" dirty="0" smtClean="0">
              <a:latin typeface="Arial" panose="020B0604020202020204" pitchFamily="34" charset="0"/>
              <a:cs typeface="Arial" panose="020B0604020202020204" pitchFamily="34" charset="0"/>
            </a:endParaRPr>
          </a:p>
          <a:p>
            <a:pPr marL="0" indent="0" algn="ctr">
              <a:buNone/>
            </a:pPr>
            <a:endParaRPr lang="en-GB" dirty="0">
              <a:latin typeface="Arial" panose="020B0604020202020204" pitchFamily="34" charset="0"/>
              <a:cs typeface="Arial" panose="020B0604020202020204" pitchFamily="34" charset="0"/>
            </a:endParaRPr>
          </a:p>
          <a:p>
            <a:pPr marL="0" indent="0" algn="ctr">
              <a:buNone/>
            </a:pPr>
            <a:r>
              <a:rPr lang="en-GB" dirty="0">
                <a:latin typeface="Arial" panose="020B0604020202020204" pitchFamily="34" charset="0"/>
                <a:cs typeface="Arial" panose="020B0604020202020204" pitchFamily="34" charset="0"/>
              </a:rPr>
              <a:t>Do you </a:t>
            </a:r>
            <a:r>
              <a:rPr lang="en-GB" dirty="0" smtClean="0">
                <a:latin typeface="Arial" panose="020B0604020202020204" pitchFamily="34" charset="0"/>
                <a:cs typeface="Arial" panose="020B0604020202020204" pitchFamily="34" charset="0"/>
              </a:rPr>
              <a:t>_____ to help?</a:t>
            </a:r>
          </a:p>
          <a:p>
            <a:pPr marL="0" indent="0" algn="ctr">
              <a:buNone/>
            </a:pPr>
            <a:endParaRPr lang="en-GB" dirty="0" smtClean="0">
              <a:latin typeface="Arial" panose="020B0604020202020204" pitchFamily="34" charset="0"/>
              <a:cs typeface="Arial" panose="020B0604020202020204" pitchFamily="34" charset="0"/>
            </a:endParaRPr>
          </a:p>
          <a:p>
            <a:pPr marL="0" indent="0" algn="ctr">
              <a:buNone/>
            </a:pPr>
            <a:endParaRPr lang="en-GB" dirty="0">
              <a:latin typeface="Arial" panose="020B0604020202020204" pitchFamily="34" charset="0"/>
              <a:cs typeface="Arial" panose="020B0604020202020204" pitchFamily="34" charset="0"/>
            </a:endParaRPr>
          </a:p>
          <a:p>
            <a:pPr marL="0" indent="0" algn="ctr">
              <a:buNone/>
            </a:pPr>
            <a:r>
              <a:rPr lang="en-GB" dirty="0" smtClean="0">
                <a:latin typeface="Arial" panose="020B0604020202020204" pitchFamily="34" charset="0"/>
                <a:cs typeface="Arial" panose="020B0604020202020204" pitchFamily="34" charset="0"/>
              </a:rPr>
              <a:t>He </a:t>
            </a:r>
            <a:r>
              <a:rPr lang="en-GB" dirty="0">
                <a:latin typeface="Arial" panose="020B0604020202020204" pitchFamily="34" charset="0"/>
                <a:cs typeface="Arial" panose="020B0604020202020204" pitchFamily="34" charset="0"/>
              </a:rPr>
              <a:t>went home </a:t>
            </a:r>
            <a:r>
              <a:rPr lang="en-GB" dirty="0" smtClean="0">
                <a:latin typeface="Arial" panose="020B0604020202020204" pitchFamily="34" charset="0"/>
                <a:cs typeface="Arial" panose="020B0604020202020204" pitchFamily="34" charset="0"/>
              </a:rPr>
              <a:t>_____ he felt sick.</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935736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smtClean="0">
                <a:latin typeface="Arial" panose="020B0604020202020204" pitchFamily="34" charset="0"/>
                <a:cs typeface="Arial" panose="020B0604020202020204" pitchFamily="34" charset="0"/>
              </a:rPr>
              <a:t>Two tricky sentences for dictation.</a:t>
            </a:r>
            <a:br>
              <a:rPr lang="en-GB" dirty="0" smtClean="0">
                <a:latin typeface="Arial" panose="020B0604020202020204" pitchFamily="34" charset="0"/>
                <a:cs typeface="Arial" panose="020B0604020202020204" pitchFamily="34" charset="0"/>
              </a:rPr>
            </a:br>
            <a:r>
              <a:rPr lang="en-GB" sz="2700" dirty="0" smtClean="0">
                <a:latin typeface="Arial" panose="020B0604020202020204" pitchFamily="34" charset="0"/>
                <a:cs typeface="Arial" panose="020B0604020202020204" pitchFamily="34" charset="0"/>
              </a:rPr>
              <a:t>Please call out these words (they should not be copied from the screen).</a:t>
            </a:r>
            <a:endParaRPr lang="en-GB" sz="27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lgn="ctr">
              <a:buNone/>
            </a:pPr>
            <a:endParaRPr lang="en-GB" dirty="0" smtClean="0">
              <a:latin typeface="Arial" panose="020B0604020202020204" pitchFamily="34" charset="0"/>
              <a:cs typeface="Arial" panose="020B0604020202020204" pitchFamily="34" charset="0"/>
            </a:endParaRPr>
          </a:p>
          <a:p>
            <a:pPr marL="0" indent="0" algn="ctr">
              <a:buNone/>
            </a:pPr>
            <a:endParaRPr lang="en-GB" dirty="0">
              <a:latin typeface="Arial" panose="020B0604020202020204" pitchFamily="34" charset="0"/>
              <a:cs typeface="Arial" panose="020B0604020202020204" pitchFamily="34" charset="0"/>
            </a:endParaRPr>
          </a:p>
          <a:p>
            <a:pPr marL="0" indent="0" algn="ctr">
              <a:buNone/>
            </a:pPr>
            <a:r>
              <a:rPr lang="en-GB" dirty="0" smtClean="0">
                <a:latin typeface="Arial" panose="020B0604020202020204" pitchFamily="34" charset="0"/>
                <a:cs typeface="Arial" panose="020B0604020202020204" pitchFamily="34" charset="0"/>
              </a:rPr>
              <a:t>We want more good books.</a:t>
            </a:r>
          </a:p>
          <a:p>
            <a:pPr marL="0" indent="0" algn="ctr">
              <a:buNone/>
            </a:pPr>
            <a:endParaRPr lang="en-GB" dirty="0" smtClean="0">
              <a:latin typeface="Arial" panose="020B0604020202020204" pitchFamily="34" charset="0"/>
              <a:cs typeface="Arial" panose="020B0604020202020204" pitchFamily="34" charset="0"/>
            </a:endParaRPr>
          </a:p>
          <a:p>
            <a:pPr marL="0" indent="0" algn="ctr">
              <a:buNone/>
            </a:pPr>
            <a:endParaRPr lang="en-GB" dirty="0">
              <a:latin typeface="Arial" panose="020B0604020202020204" pitchFamily="34" charset="0"/>
              <a:cs typeface="Arial" panose="020B0604020202020204" pitchFamily="34" charset="0"/>
            </a:endParaRPr>
          </a:p>
          <a:p>
            <a:pPr marL="0" indent="0" algn="ctr">
              <a:buNone/>
            </a:pPr>
            <a:r>
              <a:rPr lang="en-GB" dirty="0" smtClean="0">
                <a:latin typeface="Arial" panose="020B0604020202020204" pitchFamily="34" charset="0"/>
                <a:cs typeface="Arial" panose="020B0604020202020204" pitchFamily="34" charset="0"/>
              </a:rPr>
              <a:t>I need my coat because it is raining.</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2263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Arial" panose="020B0604020202020204" pitchFamily="34" charset="0"/>
                <a:cs typeface="Arial" panose="020B0604020202020204" pitchFamily="34" charset="0"/>
              </a:rPr>
              <a:t>Which box should this word be in?</a:t>
            </a:r>
            <a:endParaRPr lang="en-GB" dirty="0">
              <a:latin typeface="Arial" panose="020B0604020202020204" pitchFamily="34" charset="0"/>
              <a:cs typeface="Arial" panose="020B0604020202020204" pitchFamily="34" charset="0"/>
            </a:endParaRPr>
          </a:p>
        </p:txBody>
      </p:sp>
      <p:sp>
        <p:nvSpPr>
          <p:cNvPr id="4" name="Rectangle 3"/>
          <p:cNvSpPr/>
          <p:nvPr/>
        </p:nvSpPr>
        <p:spPr>
          <a:xfrm>
            <a:off x="1650609" y="2967042"/>
            <a:ext cx="2003474" cy="14067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smtClean="0">
                <a:latin typeface="Arial" panose="020B0604020202020204" pitchFamily="34" charset="0"/>
                <a:cs typeface="Arial" panose="020B0604020202020204" pitchFamily="34" charset="0"/>
              </a:rPr>
              <a:t>ee</a:t>
            </a:r>
            <a:endParaRPr lang="en-GB" sz="4000" dirty="0">
              <a:latin typeface="Arial" panose="020B0604020202020204" pitchFamily="34" charset="0"/>
              <a:cs typeface="Arial" panose="020B0604020202020204" pitchFamily="34" charset="0"/>
            </a:endParaRPr>
          </a:p>
        </p:txBody>
      </p:sp>
      <p:sp>
        <p:nvSpPr>
          <p:cNvPr id="5" name="Rectangle 4"/>
          <p:cNvSpPr/>
          <p:nvPr/>
        </p:nvSpPr>
        <p:spPr>
          <a:xfrm>
            <a:off x="5197908" y="2967042"/>
            <a:ext cx="2003474" cy="14067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smtClean="0">
                <a:latin typeface="Arial" panose="020B0604020202020204" pitchFamily="34" charset="0"/>
                <a:cs typeface="Arial" panose="020B0604020202020204" pitchFamily="34" charset="0"/>
              </a:rPr>
              <a:t>ea</a:t>
            </a:r>
            <a:endParaRPr lang="en-GB" dirty="0"/>
          </a:p>
        </p:txBody>
      </p:sp>
      <p:sp>
        <p:nvSpPr>
          <p:cNvPr id="6" name="Rectangle 5"/>
          <p:cNvSpPr/>
          <p:nvPr/>
        </p:nvSpPr>
        <p:spPr>
          <a:xfrm>
            <a:off x="8745207" y="2975731"/>
            <a:ext cx="2003474" cy="140677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a:latin typeface="Arial" panose="020B0604020202020204" pitchFamily="34" charset="0"/>
                <a:cs typeface="Arial" panose="020B0604020202020204" pitchFamily="34" charset="0"/>
              </a:rPr>
              <a:t>e</a:t>
            </a:r>
            <a:r>
              <a:rPr lang="en-GB" sz="4000" dirty="0" err="1" smtClean="0">
                <a:latin typeface="Arial" panose="020B0604020202020204" pitchFamily="34" charset="0"/>
                <a:cs typeface="Arial" panose="020B0604020202020204" pitchFamily="34" charset="0"/>
              </a:rPr>
              <a:t>_e</a:t>
            </a:r>
            <a:endParaRPr lang="en-GB" dirty="0"/>
          </a:p>
        </p:txBody>
      </p:sp>
      <p:sp>
        <p:nvSpPr>
          <p:cNvPr id="3" name="TextBox 2"/>
          <p:cNvSpPr txBox="1"/>
          <p:nvPr/>
        </p:nvSpPr>
        <p:spPr>
          <a:xfrm>
            <a:off x="4271554" y="5384952"/>
            <a:ext cx="3526942" cy="1015663"/>
          </a:xfrm>
          <a:prstGeom prst="rect">
            <a:avLst/>
          </a:prstGeom>
          <a:noFill/>
        </p:spPr>
        <p:txBody>
          <a:bodyPr wrap="square" rtlCol="0">
            <a:spAutoFit/>
          </a:bodyPr>
          <a:lstStyle/>
          <a:p>
            <a:r>
              <a:rPr lang="en-GB" sz="6000" dirty="0" smtClean="0">
                <a:latin typeface="Arial" panose="020B0604020202020204" pitchFamily="34" charset="0"/>
                <a:cs typeface="Arial" panose="020B0604020202020204" pitchFamily="34" charset="0"/>
              </a:rPr>
              <a:t>toffee</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847687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dirty="0" smtClean="0">
                <a:latin typeface="Arial" panose="020B0604020202020204" pitchFamily="34" charset="0"/>
                <a:cs typeface="Arial" panose="020B0604020202020204" pitchFamily="34" charset="0"/>
              </a:rPr>
              <a:t>Mnemonic:</a:t>
            </a:r>
            <a:endParaRPr lang="en-GB" sz="27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lgn="ctr">
              <a:buNone/>
            </a:pPr>
            <a:r>
              <a:rPr lang="en-GB" dirty="0" smtClean="0">
                <a:latin typeface="Arial" panose="020B0604020202020204" pitchFamily="34" charset="0"/>
                <a:cs typeface="Arial" panose="020B0604020202020204" pitchFamily="34" charset="0"/>
              </a:rPr>
              <a:t>Can you read this sentence?</a:t>
            </a:r>
          </a:p>
          <a:p>
            <a:pPr marL="0" indent="0" algn="ctr">
              <a:buNone/>
            </a:pPr>
            <a:endParaRPr lang="en-GB" dirty="0" smtClean="0">
              <a:latin typeface="Arial" panose="020B0604020202020204" pitchFamily="34" charset="0"/>
              <a:cs typeface="Arial" panose="020B0604020202020204" pitchFamily="34" charset="0"/>
            </a:endParaRPr>
          </a:p>
          <a:p>
            <a:pPr marL="0" indent="0" algn="ctr">
              <a:buNone/>
            </a:pPr>
            <a:endParaRPr lang="en-GB" dirty="0">
              <a:latin typeface="Arial" panose="020B0604020202020204" pitchFamily="34" charset="0"/>
              <a:cs typeface="Arial" panose="020B0604020202020204" pitchFamily="34" charset="0"/>
            </a:endParaRPr>
          </a:p>
          <a:p>
            <a:pPr marL="0" indent="0" algn="ctr">
              <a:buNone/>
            </a:pPr>
            <a:r>
              <a:rPr lang="en-GB" sz="3600" b="1" u="sng" dirty="0" smtClean="0">
                <a:latin typeface="Arial" panose="020B0604020202020204" pitchFamily="34" charset="0"/>
                <a:cs typeface="Arial" panose="020B0604020202020204" pitchFamily="34" charset="0"/>
              </a:rPr>
              <a:t>B</a:t>
            </a:r>
            <a:r>
              <a:rPr lang="en-GB" sz="3600" dirty="0" smtClean="0">
                <a:latin typeface="Arial" panose="020B0604020202020204" pitchFamily="34" charset="0"/>
                <a:cs typeface="Arial" panose="020B0604020202020204" pitchFamily="34" charset="0"/>
              </a:rPr>
              <a:t>ig </a:t>
            </a:r>
            <a:r>
              <a:rPr lang="en-GB" sz="3600" b="1" u="sng" dirty="0" err="1" smtClean="0">
                <a:latin typeface="Arial" panose="020B0604020202020204" pitchFamily="34" charset="0"/>
                <a:cs typeface="Arial" panose="020B0604020202020204" pitchFamily="34" charset="0"/>
              </a:rPr>
              <a:t>e</a:t>
            </a:r>
            <a:r>
              <a:rPr lang="en-GB" sz="3600" dirty="0" err="1" smtClean="0">
                <a:latin typeface="Arial" panose="020B0604020202020204" pitchFamily="34" charset="0"/>
                <a:cs typeface="Arial" panose="020B0604020202020204" pitchFamily="34" charset="0"/>
              </a:rPr>
              <a:t>lelphants</a:t>
            </a:r>
            <a:r>
              <a:rPr lang="en-GB" sz="3600" dirty="0" smtClean="0">
                <a:latin typeface="Arial" panose="020B0604020202020204" pitchFamily="34" charset="0"/>
                <a:cs typeface="Arial" panose="020B0604020202020204" pitchFamily="34" charset="0"/>
              </a:rPr>
              <a:t> </a:t>
            </a:r>
            <a:r>
              <a:rPr lang="en-GB" sz="3600" b="1" u="sng" dirty="0" smtClean="0">
                <a:latin typeface="Arial" panose="020B0604020202020204" pitchFamily="34" charset="0"/>
                <a:cs typeface="Arial" panose="020B0604020202020204" pitchFamily="34" charset="0"/>
              </a:rPr>
              <a:t>c</a:t>
            </a:r>
            <a:r>
              <a:rPr lang="en-GB" sz="3600" dirty="0" smtClean="0">
                <a:latin typeface="Arial" panose="020B0604020202020204" pitchFamily="34" charset="0"/>
                <a:cs typeface="Arial" panose="020B0604020202020204" pitchFamily="34" charset="0"/>
              </a:rPr>
              <a:t>atch </a:t>
            </a:r>
            <a:r>
              <a:rPr lang="en-GB" sz="3600" b="1" u="sng" dirty="0" smtClean="0">
                <a:latin typeface="Arial" panose="020B0604020202020204" pitchFamily="34" charset="0"/>
                <a:cs typeface="Arial" panose="020B0604020202020204" pitchFamily="34" charset="0"/>
              </a:rPr>
              <a:t>a</a:t>
            </a:r>
            <a:r>
              <a:rPr lang="en-GB" sz="3600" dirty="0" smtClean="0">
                <a:latin typeface="Arial" panose="020B0604020202020204" pitchFamily="34" charset="0"/>
                <a:cs typeface="Arial" panose="020B0604020202020204" pitchFamily="34" charset="0"/>
              </a:rPr>
              <a:t>nts </a:t>
            </a:r>
            <a:r>
              <a:rPr lang="en-GB" sz="3600" b="1" u="sng" dirty="0" smtClean="0">
                <a:latin typeface="Arial" panose="020B0604020202020204" pitchFamily="34" charset="0"/>
                <a:cs typeface="Arial" panose="020B0604020202020204" pitchFamily="34" charset="0"/>
              </a:rPr>
              <a:t>u</a:t>
            </a:r>
            <a:r>
              <a:rPr lang="en-GB" sz="3600" dirty="0" smtClean="0">
                <a:latin typeface="Arial" panose="020B0604020202020204" pitchFamily="34" charset="0"/>
                <a:cs typeface="Arial" panose="020B0604020202020204" pitchFamily="34" charset="0"/>
              </a:rPr>
              <a:t>nder </a:t>
            </a:r>
            <a:r>
              <a:rPr lang="en-GB" sz="3600" b="1" u="sng" dirty="0" smtClean="0">
                <a:latin typeface="Arial" panose="020B0604020202020204" pitchFamily="34" charset="0"/>
                <a:cs typeface="Arial" panose="020B0604020202020204" pitchFamily="34" charset="0"/>
              </a:rPr>
              <a:t>s</a:t>
            </a:r>
            <a:r>
              <a:rPr lang="en-GB" sz="3600" dirty="0" smtClean="0">
                <a:latin typeface="Arial" panose="020B0604020202020204" pitchFamily="34" charset="0"/>
                <a:cs typeface="Arial" panose="020B0604020202020204" pitchFamily="34" charset="0"/>
              </a:rPr>
              <a:t>mall </a:t>
            </a:r>
            <a:r>
              <a:rPr lang="en-GB" sz="3600" b="1" u="sng" dirty="0" smtClean="0">
                <a:latin typeface="Arial" panose="020B0604020202020204" pitchFamily="34" charset="0"/>
                <a:cs typeface="Arial" panose="020B0604020202020204" pitchFamily="34" charset="0"/>
              </a:rPr>
              <a:t>e</a:t>
            </a:r>
            <a:r>
              <a:rPr lang="en-GB" sz="3600" dirty="0" smtClean="0">
                <a:latin typeface="Arial" panose="020B0604020202020204" pitchFamily="34" charset="0"/>
                <a:cs typeface="Arial" panose="020B0604020202020204" pitchFamily="34" charset="0"/>
              </a:rPr>
              <a:t>lephants.</a:t>
            </a:r>
            <a:endParaRPr lang="en-GB" sz="3600" b="1" u="sng" dirty="0" smtClean="0">
              <a:latin typeface="Arial" panose="020B0604020202020204" pitchFamily="34" charset="0"/>
              <a:cs typeface="Arial" panose="020B0604020202020204" pitchFamily="34" charset="0"/>
            </a:endParaRPr>
          </a:p>
          <a:p>
            <a:pPr marL="0" indent="0" algn="ctr">
              <a:buNone/>
            </a:pPr>
            <a:endParaRPr lang="en-GB" sz="3600" dirty="0" smtClean="0">
              <a:latin typeface="Arial" panose="020B0604020202020204" pitchFamily="34" charset="0"/>
              <a:cs typeface="Arial" panose="020B0604020202020204" pitchFamily="34" charset="0"/>
            </a:endParaRPr>
          </a:p>
          <a:p>
            <a:pPr marL="0" indent="0" algn="ctr">
              <a:buNone/>
            </a:pPr>
            <a:endParaRPr lang="en-GB" dirty="0">
              <a:latin typeface="Arial" panose="020B0604020202020204" pitchFamily="34" charset="0"/>
              <a:cs typeface="Arial" panose="020B0604020202020204" pitchFamily="34" charset="0"/>
            </a:endParaRPr>
          </a:p>
          <a:p>
            <a:pPr marL="0" indent="0" algn="ctr">
              <a:buNone/>
            </a:pPr>
            <a:r>
              <a:rPr lang="en-GB" dirty="0" smtClean="0">
                <a:latin typeface="Arial" panose="020B0604020202020204" pitchFamily="34" charset="0"/>
                <a:cs typeface="Arial" panose="020B0604020202020204" pitchFamily="34" charset="0"/>
              </a:rPr>
              <a:t>If you write down the first letter of each word in this sentence, </a:t>
            </a:r>
          </a:p>
          <a:p>
            <a:pPr marL="0" indent="0" algn="ctr">
              <a:buNone/>
            </a:pPr>
            <a:r>
              <a:rPr lang="en-GB" dirty="0" smtClean="0">
                <a:latin typeface="Arial" panose="020B0604020202020204" pitchFamily="34" charset="0"/>
                <a:cs typeface="Arial" panose="020B0604020202020204" pitchFamily="34" charset="0"/>
              </a:rPr>
              <a:t>it spells </a:t>
            </a:r>
            <a:r>
              <a:rPr lang="en-GB" i="1" dirty="0" smtClean="0">
                <a:latin typeface="Arial" panose="020B0604020202020204" pitchFamily="34" charset="0"/>
                <a:cs typeface="Arial" panose="020B0604020202020204" pitchFamily="34" charset="0"/>
              </a:rPr>
              <a:t>because</a:t>
            </a:r>
            <a:r>
              <a:rPr lang="en-GB" dirty="0" smtClean="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121293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3DBBC6-8E81-4C1D-8325-88709158C958}"/>
              </a:ext>
            </a:extLst>
          </p:cNvPr>
          <p:cNvSpPr>
            <a:spLocks noGrp="1"/>
          </p:cNvSpPr>
          <p:nvPr>
            <p:ph type="title"/>
          </p:nvPr>
        </p:nvSpPr>
        <p:spPr>
          <a:solidFill>
            <a:schemeClr val="accent6">
              <a:lumMod val="60000"/>
              <a:lumOff val="40000"/>
            </a:schemeClr>
          </a:solidFill>
        </p:spPr>
        <p:txBody>
          <a:bodyPr/>
          <a:lstStyle/>
          <a:p>
            <a:r>
              <a:rPr lang="en-GB" dirty="0">
                <a:latin typeface="Arial" panose="020B0604020202020204" pitchFamily="34" charset="0"/>
                <a:cs typeface="Arial" panose="020B0604020202020204" pitchFamily="34" charset="0"/>
              </a:rPr>
              <a:t>Alternatives</a:t>
            </a:r>
          </a:p>
        </p:txBody>
      </p:sp>
      <p:sp>
        <p:nvSpPr>
          <p:cNvPr id="3" name="Text Placeholder 2">
            <a:extLst>
              <a:ext uri="{FF2B5EF4-FFF2-40B4-BE49-F238E27FC236}">
                <a16:creationId xmlns:a16="http://schemas.microsoft.com/office/drawing/2014/main" xmlns="" id="{D8831F25-7980-4A39-AB13-0BCBA9422B9F}"/>
              </a:ext>
            </a:extLst>
          </p:cNvPr>
          <p:cNvSpPr>
            <a:spLocks noGrp="1"/>
          </p:cNvSpPr>
          <p:nvPr>
            <p:ph type="body" idx="1"/>
          </p:nvPr>
        </p:nvSpPr>
        <p:spPr/>
        <p:txBody>
          <a:bodyPr/>
          <a:lstStyle/>
          <a:p>
            <a:r>
              <a:rPr lang="en-GB" dirty="0">
                <a:solidFill>
                  <a:schemeClr val="bg1"/>
                </a:solidFill>
                <a:latin typeface="Arial" panose="020B0604020202020204" pitchFamily="34" charset="0"/>
                <a:cs typeface="Arial" panose="020B0604020202020204" pitchFamily="34" charset="0"/>
              </a:rPr>
              <a:t>Say the sound</a:t>
            </a:r>
          </a:p>
          <a:p>
            <a:endParaRPr lang="en-GB" dirty="0"/>
          </a:p>
        </p:txBody>
      </p:sp>
    </p:spTree>
    <p:extLst>
      <p:ext uri="{BB962C8B-B14F-4D97-AF65-F5344CB8AC3E}">
        <p14:creationId xmlns:p14="http://schemas.microsoft.com/office/powerpoint/2010/main" val="406414477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ue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891830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er</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129935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err="1" smtClean="0">
                <a:latin typeface="Arial" panose="020B0604020202020204" pitchFamily="34" charset="0"/>
                <a:cs typeface="Arial" panose="020B0604020202020204" pitchFamily="34" charset="0"/>
              </a:rPr>
              <a:t>ge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0302418"/>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ea</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1906593"/>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ou</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6942277"/>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err="1" smtClean="0">
                <a:latin typeface="Arial" panose="020B0604020202020204" pitchFamily="34" charset="0"/>
                <a:cs typeface="Arial" panose="020B0604020202020204" pitchFamily="34" charset="0"/>
              </a:rPr>
              <a:t>gi</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2623517"/>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ow</a:t>
            </a:r>
          </a:p>
        </p:txBody>
      </p:sp>
    </p:spTree>
    <p:extLst>
      <p:ext uri="{BB962C8B-B14F-4D97-AF65-F5344CB8AC3E}">
        <p14:creationId xmlns:p14="http://schemas.microsoft.com/office/powerpoint/2010/main" val="293437805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ie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6012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Arial" panose="020B0604020202020204" pitchFamily="34" charset="0"/>
                <a:cs typeface="Arial" panose="020B0604020202020204" pitchFamily="34" charset="0"/>
              </a:rPr>
              <a:t>Which box should this word be in?</a:t>
            </a:r>
            <a:endParaRPr lang="en-GB" dirty="0">
              <a:latin typeface="Arial" panose="020B0604020202020204" pitchFamily="34" charset="0"/>
              <a:cs typeface="Arial" panose="020B0604020202020204" pitchFamily="34" charset="0"/>
            </a:endParaRPr>
          </a:p>
        </p:txBody>
      </p:sp>
      <p:sp>
        <p:nvSpPr>
          <p:cNvPr id="4" name="Rectangle 3"/>
          <p:cNvSpPr/>
          <p:nvPr/>
        </p:nvSpPr>
        <p:spPr>
          <a:xfrm>
            <a:off x="1650609" y="2967042"/>
            <a:ext cx="2003474" cy="14067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smtClean="0">
                <a:latin typeface="Arial" panose="020B0604020202020204" pitchFamily="34" charset="0"/>
                <a:cs typeface="Arial" panose="020B0604020202020204" pitchFamily="34" charset="0"/>
              </a:rPr>
              <a:t>ee</a:t>
            </a:r>
            <a:endParaRPr lang="en-GB" sz="4000" dirty="0">
              <a:latin typeface="Arial" panose="020B0604020202020204" pitchFamily="34" charset="0"/>
              <a:cs typeface="Arial" panose="020B0604020202020204" pitchFamily="34" charset="0"/>
            </a:endParaRPr>
          </a:p>
        </p:txBody>
      </p:sp>
      <p:sp>
        <p:nvSpPr>
          <p:cNvPr id="5" name="Rectangle 4"/>
          <p:cNvSpPr/>
          <p:nvPr/>
        </p:nvSpPr>
        <p:spPr>
          <a:xfrm>
            <a:off x="5197908" y="2967042"/>
            <a:ext cx="2003474" cy="14067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smtClean="0">
                <a:latin typeface="Arial" panose="020B0604020202020204" pitchFamily="34" charset="0"/>
                <a:cs typeface="Arial" panose="020B0604020202020204" pitchFamily="34" charset="0"/>
              </a:rPr>
              <a:t>ea</a:t>
            </a:r>
            <a:endParaRPr lang="en-GB" dirty="0"/>
          </a:p>
        </p:txBody>
      </p:sp>
      <p:sp>
        <p:nvSpPr>
          <p:cNvPr id="6" name="Rectangle 5"/>
          <p:cNvSpPr/>
          <p:nvPr/>
        </p:nvSpPr>
        <p:spPr>
          <a:xfrm>
            <a:off x="8745207" y="2975731"/>
            <a:ext cx="2003474" cy="140677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a:latin typeface="Arial" panose="020B0604020202020204" pitchFamily="34" charset="0"/>
                <a:cs typeface="Arial" panose="020B0604020202020204" pitchFamily="34" charset="0"/>
              </a:rPr>
              <a:t>e</a:t>
            </a:r>
            <a:r>
              <a:rPr lang="en-GB" sz="4000" dirty="0" err="1" smtClean="0">
                <a:latin typeface="Arial" panose="020B0604020202020204" pitchFamily="34" charset="0"/>
                <a:cs typeface="Arial" panose="020B0604020202020204" pitchFamily="34" charset="0"/>
              </a:rPr>
              <a:t>_e</a:t>
            </a:r>
            <a:endParaRPr lang="en-GB" dirty="0"/>
          </a:p>
        </p:txBody>
      </p:sp>
      <p:sp>
        <p:nvSpPr>
          <p:cNvPr id="3" name="TextBox 2"/>
          <p:cNvSpPr txBox="1"/>
          <p:nvPr/>
        </p:nvSpPr>
        <p:spPr>
          <a:xfrm>
            <a:off x="4734731" y="5384952"/>
            <a:ext cx="2929828" cy="1015663"/>
          </a:xfrm>
          <a:prstGeom prst="rect">
            <a:avLst/>
          </a:prstGeom>
          <a:noFill/>
        </p:spPr>
        <p:txBody>
          <a:bodyPr wrap="square" rtlCol="0">
            <a:spAutoFit/>
          </a:bodyPr>
          <a:lstStyle/>
          <a:p>
            <a:r>
              <a:rPr lang="en-GB" sz="6000" dirty="0" smtClean="0">
                <a:latin typeface="Arial" panose="020B0604020202020204" pitchFamily="34" charset="0"/>
                <a:cs typeface="Arial" panose="020B0604020202020204" pitchFamily="34" charset="0"/>
              </a:rPr>
              <a:t>seatbelt</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9778843"/>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ew</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5446005"/>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err="1" smtClean="0">
                <a:latin typeface="Arial" panose="020B0604020202020204" pitchFamily="34" charset="0"/>
                <a:cs typeface="Arial" panose="020B0604020202020204" pitchFamily="34" charset="0"/>
              </a:rPr>
              <a:t>gy</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3353162"/>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ay</a:t>
            </a:r>
          </a:p>
        </p:txBody>
      </p:sp>
    </p:spTree>
    <p:extLst>
      <p:ext uri="{BB962C8B-B14F-4D97-AF65-F5344CB8AC3E}">
        <p14:creationId xmlns:p14="http://schemas.microsoft.com/office/powerpoint/2010/main" val="4052565652"/>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i_e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180719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oa</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9011344"/>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oi</a:t>
            </a:r>
          </a:p>
        </p:txBody>
      </p:sp>
    </p:spTree>
    <p:extLst>
      <p:ext uri="{BB962C8B-B14F-4D97-AF65-F5344CB8AC3E}">
        <p14:creationId xmlns:p14="http://schemas.microsoft.com/office/powerpoint/2010/main" val="1981414008"/>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ee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669918"/>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y</a:t>
            </a:r>
          </a:p>
        </p:txBody>
      </p:sp>
    </p:spTree>
    <p:extLst>
      <p:ext uri="{BB962C8B-B14F-4D97-AF65-F5344CB8AC3E}">
        <p14:creationId xmlns:p14="http://schemas.microsoft.com/office/powerpoint/2010/main" val="711086422"/>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ir</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6570660"/>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oy</a:t>
            </a:r>
          </a:p>
        </p:txBody>
      </p:sp>
    </p:spTree>
    <p:extLst>
      <p:ext uri="{BB962C8B-B14F-4D97-AF65-F5344CB8AC3E}">
        <p14:creationId xmlns:p14="http://schemas.microsoft.com/office/powerpoint/2010/main" val="25307275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Arial" panose="020B0604020202020204" pitchFamily="34" charset="0"/>
                <a:cs typeface="Arial" panose="020B0604020202020204" pitchFamily="34" charset="0"/>
              </a:rPr>
              <a:t>Which box should this word be in?</a:t>
            </a:r>
            <a:endParaRPr lang="en-GB" dirty="0">
              <a:latin typeface="Arial" panose="020B0604020202020204" pitchFamily="34" charset="0"/>
              <a:cs typeface="Arial" panose="020B0604020202020204" pitchFamily="34" charset="0"/>
            </a:endParaRPr>
          </a:p>
        </p:txBody>
      </p:sp>
      <p:sp>
        <p:nvSpPr>
          <p:cNvPr id="4" name="Rectangle 3"/>
          <p:cNvSpPr/>
          <p:nvPr/>
        </p:nvSpPr>
        <p:spPr>
          <a:xfrm>
            <a:off x="1650609" y="2967042"/>
            <a:ext cx="2003474" cy="14067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smtClean="0">
                <a:latin typeface="Arial" panose="020B0604020202020204" pitchFamily="34" charset="0"/>
                <a:cs typeface="Arial" panose="020B0604020202020204" pitchFamily="34" charset="0"/>
              </a:rPr>
              <a:t>ee</a:t>
            </a:r>
            <a:endParaRPr lang="en-GB" sz="4000" dirty="0">
              <a:latin typeface="Arial" panose="020B0604020202020204" pitchFamily="34" charset="0"/>
              <a:cs typeface="Arial" panose="020B0604020202020204" pitchFamily="34" charset="0"/>
            </a:endParaRPr>
          </a:p>
        </p:txBody>
      </p:sp>
      <p:sp>
        <p:nvSpPr>
          <p:cNvPr id="5" name="Rectangle 4"/>
          <p:cNvSpPr/>
          <p:nvPr/>
        </p:nvSpPr>
        <p:spPr>
          <a:xfrm>
            <a:off x="5197908" y="2967042"/>
            <a:ext cx="2003474" cy="14067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smtClean="0">
                <a:latin typeface="Arial" panose="020B0604020202020204" pitchFamily="34" charset="0"/>
                <a:cs typeface="Arial" panose="020B0604020202020204" pitchFamily="34" charset="0"/>
              </a:rPr>
              <a:t>ea</a:t>
            </a:r>
            <a:endParaRPr lang="en-GB" dirty="0"/>
          </a:p>
        </p:txBody>
      </p:sp>
      <p:sp>
        <p:nvSpPr>
          <p:cNvPr id="6" name="Rectangle 5"/>
          <p:cNvSpPr/>
          <p:nvPr/>
        </p:nvSpPr>
        <p:spPr>
          <a:xfrm>
            <a:off x="8745207" y="2975731"/>
            <a:ext cx="2003474" cy="140677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a:latin typeface="Arial" panose="020B0604020202020204" pitchFamily="34" charset="0"/>
                <a:cs typeface="Arial" panose="020B0604020202020204" pitchFamily="34" charset="0"/>
              </a:rPr>
              <a:t>e</a:t>
            </a:r>
            <a:r>
              <a:rPr lang="en-GB" sz="4000" dirty="0" err="1" smtClean="0">
                <a:latin typeface="Arial" panose="020B0604020202020204" pitchFamily="34" charset="0"/>
                <a:cs typeface="Arial" panose="020B0604020202020204" pitchFamily="34" charset="0"/>
              </a:rPr>
              <a:t>_e</a:t>
            </a:r>
            <a:endParaRPr lang="en-GB" dirty="0"/>
          </a:p>
        </p:txBody>
      </p:sp>
      <p:sp>
        <p:nvSpPr>
          <p:cNvPr id="3" name="TextBox 2"/>
          <p:cNvSpPr txBox="1"/>
          <p:nvPr/>
        </p:nvSpPr>
        <p:spPr>
          <a:xfrm>
            <a:off x="4275400" y="5384952"/>
            <a:ext cx="3641199" cy="1015663"/>
          </a:xfrm>
          <a:prstGeom prst="rect">
            <a:avLst/>
          </a:prstGeom>
          <a:noFill/>
        </p:spPr>
        <p:txBody>
          <a:bodyPr wrap="square" rtlCol="0">
            <a:spAutoFit/>
          </a:bodyPr>
          <a:lstStyle/>
          <a:p>
            <a:r>
              <a:rPr lang="en-GB" sz="6000" dirty="0" smtClean="0">
                <a:latin typeface="Arial" panose="020B0604020202020204" pitchFamily="34" charset="0"/>
                <a:cs typeface="Arial" panose="020B0604020202020204" pitchFamily="34" charset="0"/>
              </a:rPr>
              <a:t>sneeze</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2400756"/>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ai</a:t>
            </a:r>
          </a:p>
        </p:txBody>
      </p:sp>
    </p:spTree>
    <p:extLst>
      <p:ext uri="{BB962C8B-B14F-4D97-AF65-F5344CB8AC3E}">
        <p14:creationId xmlns:p14="http://schemas.microsoft.com/office/powerpoint/2010/main" val="3898269862"/>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ur</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2767499"/>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o_e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1233314"/>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ck</a:t>
            </a:r>
          </a:p>
        </p:txBody>
      </p:sp>
    </p:spTree>
    <p:extLst>
      <p:ext uri="{BB962C8B-B14F-4D97-AF65-F5344CB8AC3E}">
        <p14:creationId xmlns:p14="http://schemas.microsoft.com/office/powerpoint/2010/main" val="4017702474"/>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e_e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7870971"/>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igh</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1363935"/>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a_e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0547734"/>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u_e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3307244"/>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Rectangle 1"/>
          <p:cNvSpPr/>
          <p:nvPr/>
        </p:nvSpPr>
        <p:spPr>
          <a:xfrm>
            <a:off x="4481423" y="1645364"/>
            <a:ext cx="2553905" cy="2646878"/>
          </a:xfrm>
          <a:prstGeom prst="rect">
            <a:avLst/>
          </a:prstGeom>
        </p:spPr>
        <p:txBody>
          <a:bodyPr wrap="none">
            <a:spAutoFit/>
          </a:bodyPr>
          <a:lstStyle/>
          <a:p>
            <a:pPr algn="ctr"/>
            <a:r>
              <a:rPr lang="en-GB" sz="16600" dirty="0" err="1" smtClean="0">
                <a:latin typeface="Arial" panose="020B0604020202020204" pitchFamily="34" charset="0"/>
                <a:cs typeface="Arial" panose="020B0604020202020204" pitchFamily="34" charset="0"/>
              </a:rPr>
              <a:t>ea</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3953437"/>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3DBBC6-8E81-4C1D-8325-88709158C958}"/>
              </a:ext>
            </a:extLst>
          </p:cNvPr>
          <p:cNvSpPr>
            <a:spLocks noGrp="1"/>
          </p:cNvSpPr>
          <p:nvPr>
            <p:ph type="title"/>
          </p:nvPr>
        </p:nvSpPr>
        <p:spPr>
          <a:solidFill>
            <a:schemeClr val="accent4">
              <a:lumMod val="60000"/>
              <a:lumOff val="40000"/>
            </a:schemeClr>
          </a:solidFill>
        </p:spPr>
        <p:txBody>
          <a:bodyPr/>
          <a:lstStyle/>
          <a:p>
            <a:r>
              <a:rPr lang="en-GB" dirty="0">
                <a:latin typeface="Arial" panose="020B0604020202020204" pitchFamily="34" charset="0"/>
                <a:cs typeface="Arial" panose="020B0604020202020204" pitchFamily="34" charset="0"/>
              </a:rPr>
              <a:t>Blending</a:t>
            </a:r>
          </a:p>
        </p:txBody>
      </p:sp>
      <p:sp>
        <p:nvSpPr>
          <p:cNvPr id="3" name="Text Placeholder 2">
            <a:extLst>
              <a:ext uri="{FF2B5EF4-FFF2-40B4-BE49-F238E27FC236}">
                <a16:creationId xmlns:a16="http://schemas.microsoft.com/office/drawing/2014/main" xmlns="" id="{D8831F25-7980-4A39-AB13-0BCBA9422B9F}"/>
              </a:ext>
            </a:extLst>
          </p:cNvPr>
          <p:cNvSpPr>
            <a:spLocks noGrp="1"/>
          </p:cNvSpPr>
          <p:nvPr>
            <p:ph type="body" idx="1"/>
          </p:nvPr>
        </p:nvSpPr>
        <p:spPr/>
        <p:txBody>
          <a:bodyPr/>
          <a:lstStyle/>
          <a:p>
            <a:r>
              <a:rPr lang="en-GB" dirty="0">
                <a:solidFill>
                  <a:schemeClr val="bg1"/>
                </a:solidFill>
                <a:latin typeface="Arial" panose="020B0604020202020204" pitchFamily="34" charset="0"/>
                <a:cs typeface="Arial" panose="020B0604020202020204" pitchFamily="34" charset="0"/>
              </a:rPr>
              <a:t>Sound out these words</a:t>
            </a:r>
          </a:p>
          <a:p>
            <a:endParaRPr lang="en-GB" dirty="0"/>
          </a:p>
        </p:txBody>
      </p:sp>
    </p:spTree>
    <p:extLst>
      <p:ext uri="{BB962C8B-B14F-4D97-AF65-F5344CB8AC3E}">
        <p14:creationId xmlns:p14="http://schemas.microsoft.com/office/powerpoint/2010/main" val="3757916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panose="020B0604020202020204" pitchFamily="34" charset="0"/>
                <a:cs typeface="Arial" panose="020B0604020202020204" pitchFamily="34" charset="0"/>
              </a:rPr>
              <a:t>Can you read these words</a:t>
            </a:r>
            <a:r>
              <a:rPr lang="en-GB" dirty="0" smtClean="0">
                <a:latin typeface="Arial" panose="020B0604020202020204" pitchFamily="34" charset="0"/>
                <a:cs typeface="Arial" panose="020B0604020202020204" pitchFamily="34" charset="0"/>
              </a:rPr>
              <a:t>?</a:t>
            </a:r>
            <a:endParaRPr lang="en-GB" dirty="0"/>
          </a:p>
        </p:txBody>
      </p:sp>
      <p:sp>
        <p:nvSpPr>
          <p:cNvPr id="3" name="Content Placeholder 2"/>
          <p:cNvSpPr>
            <a:spLocks noGrp="1"/>
          </p:cNvSpPr>
          <p:nvPr>
            <p:ph sz="half" idx="1"/>
          </p:nvPr>
        </p:nvSpPr>
        <p:spPr/>
        <p:txBody>
          <a:bodyPr/>
          <a:lstStyle/>
          <a:p>
            <a:pPr marL="0" indent="0" algn="ctr">
              <a:buNone/>
            </a:pPr>
            <a:r>
              <a:rPr lang="en-GB" b="1" dirty="0" smtClean="0">
                <a:latin typeface="Arial" panose="020B0604020202020204" pitchFamily="34" charset="0"/>
                <a:cs typeface="Arial" panose="020B0604020202020204" pitchFamily="34" charset="0"/>
              </a:rPr>
              <a:t>Read</a:t>
            </a:r>
          </a:p>
          <a:p>
            <a:pPr marL="0" indent="0" algn="ctr">
              <a:buNone/>
            </a:pPr>
            <a:r>
              <a:rPr lang="en-GB" b="1" dirty="0" smtClean="0">
                <a:latin typeface="Arial" panose="020B0604020202020204" pitchFamily="34" charset="0"/>
                <a:cs typeface="Arial" panose="020B0604020202020204" pitchFamily="34" charset="0"/>
              </a:rPr>
              <a:t>Feet</a:t>
            </a:r>
          </a:p>
          <a:p>
            <a:pPr marL="0" indent="0" algn="ctr">
              <a:buNone/>
            </a:pPr>
            <a:r>
              <a:rPr lang="en-GB" b="1" dirty="0" smtClean="0">
                <a:latin typeface="Arial" panose="020B0604020202020204" pitchFamily="34" charset="0"/>
                <a:cs typeface="Arial" panose="020B0604020202020204" pitchFamily="34" charset="0"/>
              </a:rPr>
              <a:t>Seal</a:t>
            </a:r>
          </a:p>
          <a:p>
            <a:pPr marL="0" indent="0" algn="ctr">
              <a:buNone/>
            </a:pPr>
            <a:r>
              <a:rPr lang="en-GB" b="1" dirty="0" smtClean="0">
                <a:latin typeface="Arial" panose="020B0604020202020204" pitchFamily="34" charset="0"/>
                <a:cs typeface="Arial" panose="020B0604020202020204" pitchFamily="34" charset="0"/>
              </a:rPr>
              <a:t>Bee</a:t>
            </a:r>
          </a:p>
          <a:p>
            <a:pPr marL="0" indent="0" algn="ctr">
              <a:buNone/>
            </a:pPr>
            <a:r>
              <a:rPr lang="en-GB" b="1" dirty="0" smtClean="0">
                <a:latin typeface="Arial" panose="020B0604020202020204" pitchFamily="34" charset="0"/>
                <a:cs typeface="Arial" panose="020B0604020202020204" pitchFamily="34" charset="0"/>
              </a:rPr>
              <a:t>sheep</a:t>
            </a:r>
            <a:endParaRPr lang="en-GB" b="1" dirty="0">
              <a:latin typeface="Arial" panose="020B0604020202020204" pitchFamily="34" charset="0"/>
              <a:cs typeface="Arial" panose="020B0604020202020204" pitchFamily="34" charset="0"/>
            </a:endParaRPr>
          </a:p>
          <a:p>
            <a:pPr marL="0" indent="0" algn="ctr">
              <a:buNone/>
            </a:pPr>
            <a:endParaRPr lang="en-GB" dirty="0"/>
          </a:p>
        </p:txBody>
      </p:sp>
      <p:sp>
        <p:nvSpPr>
          <p:cNvPr id="4" name="Content Placeholder 3"/>
          <p:cNvSpPr>
            <a:spLocks noGrp="1"/>
          </p:cNvSpPr>
          <p:nvPr>
            <p:ph sz="half" idx="2"/>
          </p:nvPr>
        </p:nvSpPr>
        <p:spPr/>
        <p:txBody>
          <a:bodyPr/>
          <a:lstStyle/>
          <a:p>
            <a:pPr marL="0" indent="0" algn="ctr">
              <a:buNone/>
            </a:pPr>
            <a:r>
              <a:rPr lang="en-GB" b="1" dirty="0" smtClean="0">
                <a:latin typeface="Arial" panose="020B0604020202020204" pitchFamily="34" charset="0"/>
                <a:cs typeface="Arial" panose="020B0604020202020204" pitchFamily="34" charset="0"/>
              </a:rPr>
              <a:t>Beak</a:t>
            </a:r>
          </a:p>
          <a:p>
            <a:pPr marL="0" indent="0" algn="ctr">
              <a:buNone/>
            </a:pPr>
            <a:r>
              <a:rPr lang="en-GB" b="1" dirty="0" smtClean="0">
                <a:latin typeface="Arial" panose="020B0604020202020204" pitchFamily="34" charset="0"/>
                <a:cs typeface="Arial" panose="020B0604020202020204" pitchFamily="34" charset="0"/>
              </a:rPr>
              <a:t>Teeth</a:t>
            </a:r>
          </a:p>
          <a:p>
            <a:pPr marL="0" indent="0" algn="ctr">
              <a:buNone/>
            </a:pPr>
            <a:r>
              <a:rPr lang="en-GB" b="1" dirty="0" smtClean="0">
                <a:latin typeface="Arial" panose="020B0604020202020204" pitchFamily="34" charset="0"/>
                <a:cs typeface="Arial" panose="020B0604020202020204" pitchFamily="34" charset="0"/>
              </a:rPr>
              <a:t>Bean</a:t>
            </a:r>
          </a:p>
          <a:p>
            <a:pPr marL="0" indent="0" algn="ctr">
              <a:buNone/>
            </a:pPr>
            <a:r>
              <a:rPr lang="en-GB" b="1" dirty="0" smtClean="0">
                <a:latin typeface="Arial" panose="020B0604020202020204" pitchFamily="34" charset="0"/>
                <a:cs typeface="Arial" panose="020B0604020202020204" pitchFamily="34" charset="0"/>
              </a:rPr>
              <a:t>Keep</a:t>
            </a:r>
          </a:p>
          <a:p>
            <a:pPr marL="0" indent="0" algn="ctr">
              <a:buNone/>
            </a:pPr>
            <a:r>
              <a:rPr lang="en-GB" b="1" dirty="0" smtClean="0">
                <a:latin typeface="Arial" panose="020B0604020202020204" pitchFamily="34" charset="0"/>
                <a:cs typeface="Arial" panose="020B0604020202020204" pitchFamily="34" charset="0"/>
              </a:rPr>
              <a:t>tea</a:t>
            </a:r>
            <a:endParaRPr lang="en-GB" b="1" dirty="0">
              <a:latin typeface="Arial" panose="020B0604020202020204" pitchFamily="34" charset="0"/>
              <a:cs typeface="Arial" panose="020B0604020202020204" pitchFamily="34" charset="0"/>
            </a:endParaRPr>
          </a:p>
          <a:p>
            <a:pPr marL="0" indent="0" algn="ctr">
              <a:buNone/>
            </a:pPr>
            <a:endParaRPr lang="en-GB" dirty="0">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216851439"/>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F3B099-A678-4E6C-9CA4-BA3E6A7A5C47}"/>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Monday</a:t>
            </a:r>
          </a:p>
        </p:txBody>
      </p:sp>
      <p:sp>
        <p:nvSpPr>
          <p:cNvPr id="3" name="Content Placeholder 2">
            <a:extLst>
              <a:ext uri="{FF2B5EF4-FFF2-40B4-BE49-F238E27FC236}">
                <a16:creationId xmlns:a16="http://schemas.microsoft.com/office/drawing/2014/main" xmlns="" id="{AE4B0207-6709-425C-ABED-E72BCEE1D3A0}"/>
              </a:ext>
            </a:extLst>
          </p:cNvPr>
          <p:cNvSpPr>
            <a:spLocks noGrp="1"/>
          </p:cNvSpPr>
          <p:nvPr>
            <p:ph sz="half" idx="1"/>
          </p:nvPr>
        </p:nvSpPr>
        <p:spPr/>
        <p:txBody>
          <a:bodyPr>
            <a:normAutofit fontScale="92500" lnSpcReduction="20000"/>
          </a:bodyPr>
          <a:lstStyle/>
          <a:p>
            <a:pPr marL="0" indent="0">
              <a:buNone/>
            </a:pPr>
            <a:r>
              <a:rPr lang="en-GB" sz="3200" dirty="0" smtClean="0">
                <a:latin typeface="Arial" panose="020B0604020202020204" pitchFamily="34" charset="0"/>
                <a:cs typeface="Arial" panose="020B0604020202020204" pitchFamily="34" charset="0"/>
              </a:rPr>
              <a:t>neck</a:t>
            </a: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wax</a:t>
            </a:r>
          </a:p>
          <a:p>
            <a:pPr marL="0" indent="0">
              <a:buNone/>
            </a:pPr>
            <a:endParaRPr lang="en-GB" sz="3200" dirty="0" smtClean="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tenth</a:t>
            </a:r>
          </a:p>
          <a:p>
            <a:pPr marL="0" indent="0">
              <a:buNone/>
            </a:pPr>
            <a:endParaRPr lang="en-GB" sz="3200" dirty="0" smtClean="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perch</a:t>
            </a:r>
          </a:p>
          <a:p>
            <a:pPr marL="0" indent="0">
              <a:buNone/>
            </a:pPr>
            <a:endParaRPr lang="en-GB" sz="3200" dirty="0" smtClean="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shell</a:t>
            </a:r>
            <a:endParaRPr lang="en-GB" sz="3200" dirty="0" smtClean="0">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xmlns="" id="{4B23C44E-1E49-48C9-B244-4DC29DD1E052}"/>
              </a:ext>
            </a:extLst>
          </p:cNvPr>
          <p:cNvSpPr>
            <a:spLocks noGrp="1"/>
          </p:cNvSpPr>
          <p:nvPr>
            <p:ph sz="half" idx="2"/>
          </p:nvPr>
        </p:nvSpPr>
        <p:spPr/>
        <p:txBody>
          <a:bodyPr>
            <a:normAutofit fontScale="92500" lnSpcReduction="20000"/>
          </a:bodyPr>
          <a:lstStyle/>
          <a:p>
            <a:pPr marL="0" indent="0">
              <a:buNone/>
            </a:pPr>
            <a:r>
              <a:rPr lang="en-GB" sz="3000" dirty="0" smtClean="0">
                <a:latin typeface="Arial" panose="020B0604020202020204" pitchFamily="34" charset="0"/>
                <a:cs typeface="Arial" panose="020B0604020202020204" pitchFamily="34" charset="0"/>
              </a:rPr>
              <a:t>skates</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tray</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afraid</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stale</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playing</a:t>
            </a:r>
            <a:endParaRPr lang="en-GB"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2654365"/>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F3B099-A678-4E6C-9CA4-BA3E6A7A5C47}"/>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Tuesday</a:t>
            </a:r>
          </a:p>
        </p:txBody>
      </p:sp>
      <p:sp>
        <p:nvSpPr>
          <p:cNvPr id="3" name="Content Placeholder 2">
            <a:extLst>
              <a:ext uri="{FF2B5EF4-FFF2-40B4-BE49-F238E27FC236}">
                <a16:creationId xmlns:a16="http://schemas.microsoft.com/office/drawing/2014/main" xmlns="" id="{AE4B0207-6709-425C-ABED-E72BCEE1D3A0}"/>
              </a:ext>
            </a:extLst>
          </p:cNvPr>
          <p:cNvSpPr>
            <a:spLocks noGrp="1"/>
          </p:cNvSpPr>
          <p:nvPr>
            <p:ph sz="half" idx="1"/>
          </p:nvPr>
        </p:nvSpPr>
        <p:spPr/>
        <p:txBody>
          <a:bodyPr>
            <a:normAutofit fontScale="92500" lnSpcReduction="20000"/>
          </a:bodyPr>
          <a:lstStyle/>
          <a:p>
            <a:pPr marL="0" indent="0">
              <a:buNone/>
            </a:pPr>
            <a:r>
              <a:rPr lang="en-GB" sz="3200" dirty="0" smtClean="0">
                <a:latin typeface="Arial" panose="020B0604020202020204" pitchFamily="34" charset="0"/>
                <a:cs typeface="Arial" panose="020B0604020202020204" pitchFamily="34" charset="0"/>
              </a:rPr>
              <a:t>hiss</a:t>
            </a: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long</a:t>
            </a: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stop</a:t>
            </a: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throat</a:t>
            </a: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shampoo</a:t>
            </a:r>
            <a:endParaRPr lang="en-GB" sz="3200" dirty="0">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xmlns="" id="{4B23C44E-1E49-48C9-B244-4DC29DD1E052}"/>
              </a:ext>
            </a:extLst>
          </p:cNvPr>
          <p:cNvSpPr>
            <a:spLocks noGrp="1"/>
          </p:cNvSpPr>
          <p:nvPr>
            <p:ph sz="half" idx="2"/>
          </p:nvPr>
        </p:nvSpPr>
        <p:spPr/>
        <p:txBody>
          <a:bodyPr>
            <a:normAutofit fontScale="92500" lnSpcReduction="20000"/>
          </a:bodyPr>
          <a:lstStyle/>
          <a:p>
            <a:pPr marL="0" indent="0">
              <a:buNone/>
            </a:pPr>
            <a:r>
              <a:rPr lang="en-GB" sz="3000" dirty="0" smtClean="0">
                <a:latin typeface="Arial" panose="020B0604020202020204" pitchFamily="34" charset="0"/>
                <a:cs typeface="Arial" panose="020B0604020202020204" pitchFamily="34" charset="0"/>
              </a:rPr>
              <a:t>spray</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pigtail</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shade</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away</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players</a:t>
            </a:r>
            <a:endParaRPr lang="en-GB"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1707095"/>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F3B099-A678-4E6C-9CA4-BA3E6A7A5C47}"/>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Wednesday</a:t>
            </a:r>
          </a:p>
        </p:txBody>
      </p:sp>
      <p:sp>
        <p:nvSpPr>
          <p:cNvPr id="3" name="Content Placeholder 2">
            <a:extLst>
              <a:ext uri="{FF2B5EF4-FFF2-40B4-BE49-F238E27FC236}">
                <a16:creationId xmlns:a16="http://schemas.microsoft.com/office/drawing/2014/main" xmlns="" id="{AE4B0207-6709-425C-ABED-E72BCEE1D3A0}"/>
              </a:ext>
            </a:extLst>
          </p:cNvPr>
          <p:cNvSpPr>
            <a:spLocks noGrp="1"/>
          </p:cNvSpPr>
          <p:nvPr>
            <p:ph sz="half" idx="1"/>
          </p:nvPr>
        </p:nvSpPr>
        <p:spPr/>
        <p:txBody>
          <a:bodyPr>
            <a:normAutofit fontScale="92500" lnSpcReduction="20000"/>
          </a:bodyPr>
          <a:lstStyle/>
          <a:p>
            <a:pPr marL="0" indent="0">
              <a:buNone/>
            </a:pPr>
            <a:r>
              <a:rPr lang="en-GB" sz="3200" dirty="0" smtClean="0">
                <a:latin typeface="Arial" panose="020B0604020202020204" pitchFamily="34" charset="0"/>
                <a:cs typeface="Arial" panose="020B0604020202020204" pitchFamily="34" charset="0"/>
              </a:rPr>
              <a:t>pick</a:t>
            </a: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hard</a:t>
            </a: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brick</a:t>
            </a: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spoon</a:t>
            </a: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drops</a:t>
            </a:r>
            <a:endParaRPr lang="en-GB" sz="3200" dirty="0">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xmlns="" id="{4B23C44E-1E49-48C9-B244-4DC29DD1E052}"/>
              </a:ext>
            </a:extLst>
          </p:cNvPr>
          <p:cNvSpPr>
            <a:spLocks noGrp="1"/>
          </p:cNvSpPr>
          <p:nvPr>
            <p:ph sz="half" idx="2"/>
          </p:nvPr>
        </p:nvSpPr>
        <p:spPr/>
        <p:txBody>
          <a:bodyPr>
            <a:normAutofit fontScale="92500" lnSpcReduction="20000"/>
          </a:bodyPr>
          <a:lstStyle/>
          <a:p>
            <a:pPr marL="0" indent="0">
              <a:buNone/>
            </a:pPr>
            <a:r>
              <a:rPr lang="en-GB" sz="3000" dirty="0" smtClean="0">
                <a:latin typeface="Arial" panose="020B0604020202020204" pitchFamily="34" charset="0"/>
                <a:cs typeface="Arial" panose="020B0604020202020204" pitchFamily="34" charset="0"/>
              </a:rPr>
              <a:t>plane</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crayons</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Sunday</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faint</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caveman</a:t>
            </a:r>
            <a:endParaRPr lang="en-GB"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1409688"/>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F3B099-A678-4E6C-9CA4-BA3E6A7A5C47}"/>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Thursday</a:t>
            </a:r>
          </a:p>
        </p:txBody>
      </p:sp>
      <p:sp>
        <p:nvSpPr>
          <p:cNvPr id="3" name="Content Placeholder 2">
            <a:extLst>
              <a:ext uri="{FF2B5EF4-FFF2-40B4-BE49-F238E27FC236}">
                <a16:creationId xmlns:a16="http://schemas.microsoft.com/office/drawing/2014/main" xmlns="" id="{AE4B0207-6709-425C-ABED-E72BCEE1D3A0}"/>
              </a:ext>
            </a:extLst>
          </p:cNvPr>
          <p:cNvSpPr>
            <a:spLocks noGrp="1"/>
          </p:cNvSpPr>
          <p:nvPr>
            <p:ph sz="half" idx="1"/>
          </p:nvPr>
        </p:nvSpPr>
        <p:spPr/>
        <p:txBody>
          <a:bodyPr>
            <a:normAutofit fontScale="92500" lnSpcReduction="20000"/>
          </a:bodyPr>
          <a:lstStyle/>
          <a:p>
            <a:pPr marL="0" indent="0">
              <a:buNone/>
            </a:pPr>
            <a:r>
              <a:rPr lang="en-GB" sz="3200" dirty="0" smtClean="0">
                <a:latin typeface="Arial" panose="020B0604020202020204" pitchFamily="34" charset="0"/>
                <a:cs typeface="Arial" panose="020B0604020202020204" pitchFamily="34" charset="0"/>
              </a:rPr>
              <a:t>mill</a:t>
            </a: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sour</a:t>
            </a: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plum</a:t>
            </a: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sting</a:t>
            </a: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stool</a:t>
            </a:r>
          </a:p>
        </p:txBody>
      </p:sp>
      <p:sp>
        <p:nvSpPr>
          <p:cNvPr id="4" name="Content Placeholder 3">
            <a:extLst>
              <a:ext uri="{FF2B5EF4-FFF2-40B4-BE49-F238E27FC236}">
                <a16:creationId xmlns:a16="http://schemas.microsoft.com/office/drawing/2014/main" xmlns="" id="{4B23C44E-1E49-48C9-B244-4DC29DD1E052}"/>
              </a:ext>
            </a:extLst>
          </p:cNvPr>
          <p:cNvSpPr>
            <a:spLocks noGrp="1"/>
          </p:cNvSpPr>
          <p:nvPr>
            <p:ph sz="half" idx="2"/>
          </p:nvPr>
        </p:nvSpPr>
        <p:spPr/>
        <p:txBody>
          <a:bodyPr>
            <a:normAutofit fontScale="92500" lnSpcReduction="20000"/>
          </a:bodyPr>
          <a:lstStyle/>
          <a:p>
            <a:pPr marL="0" indent="0">
              <a:buNone/>
            </a:pPr>
            <a:r>
              <a:rPr lang="en-GB" sz="3000" dirty="0" smtClean="0">
                <a:latin typeface="Arial" panose="020B0604020202020204" pitchFamily="34" charset="0"/>
                <a:cs typeface="Arial" panose="020B0604020202020204" pitchFamily="34" charset="0"/>
              </a:rPr>
              <a:t>Spain</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brakes</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haystack</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grain</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pavement</a:t>
            </a:r>
            <a:endParaRPr lang="en-GB"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0409553"/>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F3B099-A678-4E6C-9CA4-BA3E6A7A5C47}"/>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Friday</a:t>
            </a:r>
          </a:p>
        </p:txBody>
      </p:sp>
      <p:sp>
        <p:nvSpPr>
          <p:cNvPr id="3" name="Content Placeholder 2">
            <a:extLst>
              <a:ext uri="{FF2B5EF4-FFF2-40B4-BE49-F238E27FC236}">
                <a16:creationId xmlns:a16="http://schemas.microsoft.com/office/drawing/2014/main" xmlns="" id="{AE4B0207-6709-425C-ABED-E72BCEE1D3A0}"/>
              </a:ext>
            </a:extLst>
          </p:cNvPr>
          <p:cNvSpPr>
            <a:spLocks noGrp="1"/>
          </p:cNvSpPr>
          <p:nvPr>
            <p:ph sz="half" idx="1"/>
          </p:nvPr>
        </p:nvSpPr>
        <p:spPr/>
        <p:txBody>
          <a:bodyPr>
            <a:normAutofit fontScale="92500" lnSpcReduction="20000"/>
          </a:bodyPr>
          <a:lstStyle/>
          <a:p>
            <a:pPr marL="0" indent="0">
              <a:buNone/>
            </a:pPr>
            <a:r>
              <a:rPr lang="en-GB" sz="3200" dirty="0" smtClean="0">
                <a:latin typeface="Arial" panose="020B0604020202020204" pitchFamily="34" charset="0"/>
                <a:cs typeface="Arial" panose="020B0604020202020204" pitchFamily="34" charset="0"/>
              </a:rPr>
              <a:t>egg</a:t>
            </a: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grin</a:t>
            </a: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litter</a:t>
            </a: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boil</a:t>
            </a:r>
          </a:p>
          <a:p>
            <a:pPr marL="0" indent="0">
              <a:buNone/>
            </a:pPr>
            <a:endParaRPr lang="en-GB" sz="3200" dirty="0">
              <a:latin typeface="Arial" panose="020B0604020202020204" pitchFamily="34" charset="0"/>
              <a:cs typeface="Arial" panose="020B0604020202020204" pitchFamily="34" charset="0"/>
            </a:endParaRPr>
          </a:p>
          <a:p>
            <a:pPr marL="0" indent="0">
              <a:buNone/>
            </a:pPr>
            <a:r>
              <a:rPr lang="en-GB" sz="3200" dirty="0" smtClean="0">
                <a:latin typeface="Arial" panose="020B0604020202020204" pitchFamily="34" charset="0"/>
                <a:cs typeface="Arial" panose="020B0604020202020204" pitchFamily="34" charset="0"/>
              </a:rPr>
              <a:t>join</a:t>
            </a:r>
            <a:endParaRPr lang="en-GB" sz="3200" dirty="0">
              <a:latin typeface="Arial" panose="020B060402020202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xmlns="" id="{4B23C44E-1E49-48C9-B244-4DC29DD1E052}"/>
              </a:ext>
            </a:extLst>
          </p:cNvPr>
          <p:cNvSpPr>
            <a:spLocks noGrp="1"/>
          </p:cNvSpPr>
          <p:nvPr>
            <p:ph sz="half" idx="2"/>
          </p:nvPr>
        </p:nvSpPr>
        <p:spPr/>
        <p:txBody>
          <a:bodyPr>
            <a:normAutofit fontScale="92500" lnSpcReduction="20000"/>
          </a:bodyPr>
          <a:lstStyle/>
          <a:p>
            <a:pPr marL="0" indent="0">
              <a:buNone/>
            </a:pPr>
            <a:r>
              <a:rPr lang="en-GB" sz="3000" dirty="0" smtClean="0">
                <a:latin typeface="Arial" panose="020B0604020202020204" pitchFamily="34" charset="0"/>
                <a:cs typeface="Arial" panose="020B0604020202020204" pitchFamily="34" charset="0"/>
              </a:rPr>
              <a:t>mistake</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chocolate</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saint</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yesterday</a:t>
            </a:r>
          </a:p>
          <a:p>
            <a:pPr marL="0" indent="0">
              <a:buNone/>
            </a:pPr>
            <a:endParaRPr lang="en-GB" sz="3000" dirty="0">
              <a:latin typeface="Arial" panose="020B0604020202020204" pitchFamily="34" charset="0"/>
              <a:cs typeface="Arial" panose="020B0604020202020204" pitchFamily="34" charset="0"/>
            </a:endParaRPr>
          </a:p>
          <a:p>
            <a:pPr marL="0" indent="0">
              <a:buNone/>
            </a:pPr>
            <a:r>
              <a:rPr lang="en-GB" sz="3000" dirty="0" smtClean="0">
                <a:latin typeface="Arial" panose="020B0604020202020204" pitchFamily="34" charset="0"/>
                <a:cs typeface="Arial" panose="020B0604020202020204" pitchFamily="34" charset="0"/>
              </a:rPr>
              <a:t>cornflakes</a:t>
            </a:r>
            <a:endParaRPr lang="en-GB"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378208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bg>
      <p:bgPr>
        <a:solidFill>
          <a:srgbClr val="FFFF00">
            <a:alpha val="70000"/>
          </a:srgbClr>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D8831F25-7980-4A39-AB13-0BCBA9422B9F}"/>
              </a:ext>
            </a:extLst>
          </p:cNvPr>
          <p:cNvSpPr>
            <a:spLocks noGrp="1"/>
          </p:cNvSpPr>
          <p:nvPr>
            <p:ph type="body" idx="1"/>
          </p:nvPr>
        </p:nvSpPr>
        <p:spPr/>
        <p:txBody>
          <a:bodyPr/>
          <a:lstStyle/>
          <a:p>
            <a:endParaRPr lang="en-GB" dirty="0"/>
          </a:p>
        </p:txBody>
      </p:sp>
      <p:sp>
        <p:nvSpPr>
          <p:cNvPr id="6" name="Title 5">
            <a:extLst>
              <a:ext uri="{FF2B5EF4-FFF2-40B4-BE49-F238E27FC236}">
                <a16:creationId xmlns:a16="http://schemas.microsoft.com/office/drawing/2014/main" xmlns="" id="{DCCF0D67-1613-492C-B30B-81C0B7630789}"/>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Word Games</a:t>
            </a:r>
          </a:p>
        </p:txBody>
      </p:sp>
    </p:spTree>
    <p:extLst>
      <p:ext uri="{BB962C8B-B14F-4D97-AF65-F5344CB8AC3E}">
        <p14:creationId xmlns:p14="http://schemas.microsoft.com/office/powerpoint/2010/main" val="4293271545"/>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bg>
      <p:bgPr>
        <a:solidFill>
          <a:srgbClr val="FFFF00">
            <a:alpha val="7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A49300-ACC0-4E68-BC03-E80FD18FD3C1}"/>
              </a:ext>
            </a:extLst>
          </p:cNvPr>
          <p:cNvSpPr>
            <a:spLocks noGrp="1"/>
          </p:cNvSpPr>
          <p:nvPr>
            <p:ph type="title"/>
          </p:nvPr>
        </p:nvSpPr>
        <p:spPr/>
        <p:txBody>
          <a:bodyPr/>
          <a:lstStyle/>
          <a:p>
            <a:pPr algn="ctr"/>
            <a:r>
              <a:rPr lang="en-GB" dirty="0">
                <a:latin typeface="Arial" panose="020B0604020202020204" pitchFamily="34" charset="0"/>
                <a:cs typeface="Arial" panose="020B0604020202020204" pitchFamily="34" charset="0"/>
              </a:rPr>
              <a:t>How many words can you make from this word?</a:t>
            </a:r>
          </a:p>
        </p:txBody>
      </p:sp>
      <p:sp>
        <p:nvSpPr>
          <p:cNvPr id="3" name="Content Placeholder 2">
            <a:extLst>
              <a:ext uri="{FF2B5EF4-FFF2-40B4-BE49-F238E27FC236}">
                <a16:creationId xmlns:a16="http://schemas.microsoft.com/office/drawing/2014/main" xmlns="" id="{66CA56FC-3F1A-4780-8445-01824ABACAB2}"/>
              </a:ext>
            </a:extLst>
          </p:cNvPr>
          <p:cNvSpPr>
            <a:spLocks noGrp="1"/>
          </p:cNvSpPr>
          <p:nvPr>
            <p:ph idx="1"/>
          </p:nvPr>
        </p:nvSpPr>
        <p:spPr/>
        <p:txBody>
          <a:bodyPr/>
          <a:lstStyle/>
          <a:p>
            <a:pPr marL="0" indent="0" algn="ctr">
              <a:buNone/>
            </a:pPr>
            <a:endParaRPr lang="en-GB" sz="6000" dirty="0">
              <a:latin typeface="Arial" panose="020B0604020202020204" pitchFamily="34" charset="0"/>
              <a:cs typeface="Arial" panose="020B0604020202020204" pitchFamily="34" charset="0"/>
            </a:endParaRPr>
          </a:p>
          <a:p>
            <a:pPr marL="0" indent="0" algn="ctr">
              <a:buNone/>
            </a:pPr>
            <a:endParaRPr lang="en-GB" sz="6000" dirty="0">
              <a:latin typeface="Arial" panose="020B0604020202020204" pitchFamily="34" charset="0"/>
              <a:cs typeface="Arial" panose="020B0604020202020204" pitchFamily="34" charset="0"/>
            </a:endParaRPr>
          </a:p>
          <a:p>
            <a:pPr marL="0" indent="0" algn="ctr">
              <a:buNone/>
            </a:pPr>
            <a:r>
              <a:rPr lang="en-GB" sz="6000" dirty="0" smtClean="0">
                <a:latin typeface="Arial" panose="020B0604020202020204" pitchFamily="34" charset="0"/>
                <a:cs typeface="Arial" panose="020B0604020202020204" pitchFamily="34" charset="0"/>
              </a:rPr>
              <a:t>scarecrow</a:t>
            </a:r>
            <a:endParaRPr lang="en-GB" dirty="0"/>
          </a:p>
        </p:txBody>
      </p:sp>
    </p:spTree>
    <p:extLst>
      <p:ext uri="{BB962C8B-B14F-4D97-AF65-F5344CB8AC3E}">
        <p14:creationId xmlns:p14="http://schemas.microsoft.com/office/powerpoint/2010/main" val="330902768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bg>
      <p:bgPr>
        <a:solidFill>
          <a:srgbClr val="FFFF00">
            <a:alpha val="7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A49300-ACC0-4E68-BC03-E80FD18FD3C1}"/>
              </a:ext>
            </a:extLst>
          </p:cNvPr>
          <p:cNvSpPr>
            <a:spLocks noGrp="1"/>
          </p:cNvSpPr>
          <p:nvPr>
            <p:ph type="title"/>
          </p:nvPr>
        </p:nvSpPr>
        <p:spPr/>
        <p:txBody>
          <a:bodyPr/>
          <a:lstStyle/>
          <a:p>
            <a:pPr algn="ctr"/>
            <a:r>
              <a:rPr lang="en-GB" dirty="0">
                <a:latin typeface="Arial" panose="020B0604020202020204" pitchFamily="34" charset="0"/>
                <a:cs typeface="Arial" panose="020B0604020202020204" pitchFamily="34" charset="0"/>
              </a:rPr>
              <a:t>How many words can you make from this word?</a:t>
            </a:r>
          </a:p>
        </p:txBody>
      </p:sp>
      <p:sp>
        <p:nvSpPr>
          <p:cNvPr id="3" name="Content Placeholder 2">
            <a:extLst>
              <a:ext uri="{FF2B5EF4-FFF2-40B4-BE49-F238E27FC236}">
                <a16:creationId xmlns:a16="http://schemas.microsoft.com/office/drawing/2014/main" xmlns="" id="{66CA56FC-3F1A-4780-8445-01824ABACAB2}"/>
              </a:ext>
            </a:extLst>
          </p:cNvPr>
          <p:cNvSpPr>
            <a:spLocks noGrp="1"/>
          </p:cNvSpPr>
          <p:nvPr>
            <p:ph idx="1"/>
          </p:nvPr>
        </p:nvSpPr>
        <p:spPr/>
        <p:txBody>
          <a:bodyPr/>
          <a:lstStyle/>
          <a:p>
            <a:pPr marL="0" indent="0" algn="ctr">
              <a:buNone/>
            </a:pPr>
            <a:endParaRPr lang="en-GB" sz="6000" dirty="0">
              <a:latin typeface="Arial" panose="020B0604020202020204" pitchFamily="34" charset="0"/>
              <a:cs typeface="Arial" panose="020B0604020202020204" pitchFamily="34" charset="0"/>
            </a:endParaRPr>
          </a:p>
          <a:p>
            <a:pPr marL="0" indent="0" algn="ctr">
              <a:buNone/>
            </a:pPr>
            <a:endParaRPr lang="en-GB" sz="6000" dirty="0">
              <a:latin typeface="Arial" panose="020B0604020202020204" pitchFamily="34" charset="0"/>
              <a:cs typeface="Arial" panose="020B0604020202020204" pitchFamily="34" charset="0"/>
            </a:endParaRPr>
          </a:p>
          <a:p>
            <a:pPr marL="0" indent="0" algn="ctr">
              <a:buNone/>
            </a:pPr>
            <a:r>
              <a:rPr lang="en-GB" sz="6000" dirty="0" smtClean="0">
                <a:latin typeface="Arial" panose="020B0604020202020204" pitchFamily="34" charset="0"/>
                <a:cs typeface="Arial" panose="020B0604020202020204" pitchFamily="34" charset="0"/>
              </a:rPr>
              <a:t>planet</a:t>
            </a:r>
            <a:endParaRPr lang="en-GB" dirty="0"/>
          </a:p>
        </p:txBody>
      </p:sp>
    </p:spTree>
    <p:extLst>
      <p:ext uri="{BB962C8B-B14F-4D97-AF65-F5344CB8AC3E}">
        <p14:creationId xmlns:p14="http://schemas.microsoft.com/office/powerpoint/2010/main" val="4262758549"/>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bg>
      <p:bgPr>
        <a:solidFill>
          <a:srgbClr val="FFFF00">
            <a:alpha val="7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A49300-ACC0-4E68-BC03-E80FD18FD3C1}"/>
              </a:ext>
            </a:extLst>
          </p:cNvPr>
          <p:cNvSpPr>
            <a:spLocks noGrp="1"/>
          </p:cNvSpPr>
          <p:nvPr>
            <p:ph type="title"/>
          </p:nvPr>
        </p:nvSpPr>
        <p:spPr/>
        <p:txBody>
          <a:bodyPr/>
          <a:lstStyle/>
          <a:p>
            <a:pPr algn="ctr"/>
            <a:r>
              <a:rPr lang="en-GB" dirty="0">
                <a:latin typeface="Arial" panose="020B0604020202020204" pitchFamily="34" charset="0"/>
                <a:cs typeface="Arial" panose="020B0604020202020204" pitchFamily="34" charset="0"/>
              </a:rPr>
              <a:t>How many words can you make from this word?</a:t>
            </a:r>
          </a:p>
        </p:txBody>
      </p:sp>
      <p:sp>
        <p:nvSpPr>
          <p:cNvPr id="3" name="Content Placeholder 2">
            <a:extLst>
              <a:ext uri="{FF2B5EF4-FFF2-40B4-BE49-F238E27FC236}">
                <a16:creationId xmlns:a16="http://schemas.microsoft.com/office/drawing/2014/main" xmlns="" id="{66CA56FC-3F1A-4780-8445-01824ABACAB2}"/>
              </a:ext>
            </a:extLst>
          </p:cNvPr>
          <p:cNvSpPr>
            <a:spLocks noGrp="1"/>
          </p:cNvSpPr>
          <p:nvPr>
            <p:ph idx="1"/>
          </p:nvPr>
        </p:nvSpPr>
        <p:spPr/>
        <p:txBody>
          <a:bodyPr/>
          <a:lstStyle/>
          <a:p>
            <a:pPr marL="0" indent="0" algn="ctr">
              <a:buNone/>
            </a:pPr>
            <a:endParaRPr lang="en-GB" sz="6000" dirty="0">
              <a:latin typeface="Arial" panose="020B0604020202020204" pitchFamily="34" charset="0"/>
              <a:cs typeface="Arial" panose="020B0604020202020204" pitchFamily="34" charset="0"/>
            </a:endParaRPr>
          </a:p>
          <a:p>
            <a:pPr marL="0" indent="0" algn="ctr">
              <a:buNone/>
            </a:pPr>
            <a:endParaRPr lang="en-GB" sz="6000" dirty="0">
              <a:latin typeface="Arial" panose="020B0604020202020204" pitchFamily="34" charset="0"/>
              <a:cs typeface="Arial" panose="020B0604020202020204" pitchFamily="34" charset="0"/>
            </a:endParaRPr>
          </a:p>
          <a:p>
            <a:pPr marL="0" indent="0" algn="ctr">
              <a:buNone/>
            </a:pPr>
            <a:r>
              <a:rPr lang="en-GB" sz="6000" dirty="0" smtClean="0">
                <a:latin typeface="Arial" panose="020B0604020202020204" pitchFamily="34" charset="0"/>
                <a:cs typeface="Arial" panose="020B0604020202020204" pitchFamily="34" charset="0"/>
              </a:rPr>
              <a:t>basketball</a:t>
            </a:r>
            <a:endParaRPr lang="en-GB" dirty="0"/>
          </a:p>
        </p:txBody>
      </p:sp>
    </p:spTree>
    <p:extLst>
      <p:ext uri="{BB962C8B-B14F-4D97-AF65-F5344CB8AC3E}">
        <p14:creationId xmlns:p14="http://schemas.microsoft.com/office/powerpoint/2010/main" val="17984495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Arial" panose="020B0604020202020204" pitchFamily="34" charset="0"/>
                <a:cs typeface="Arial" panose="020B0604020202020204" pitchFamily="34" charset="0"/>
              </a:rPr>
              <a:t>Can you blend these words?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pPr marL="0" indent="0" algn="ctr">
              <a:buNone/>
            </a:pPr>
            <a:r>
              <a:rPr lang="en-GB" dirty="0" smtClean="0">
                <a:latin typeface="Arial" panose="020B0604020202020204" pitchFamily="34" charset="0"/>
                <a:cs typeface="Arial" panose="020B0604020202020204" pitchFamily="34" charset="0"/>
              </a:rPr>
              <a:t>cheap</a:t>
            </a:r>
            <a:endParaRPr lang="en-GB" dirty="0" smtClean="0">
              <a:latin typeface="Arial" panose="020B0604020202020204" pitchFamily="34" charset="0"/>
              <a:cs typeface="Arial" panose="020B0604020202020204" pitchFamily="34" charset="0"/>
            </a:endParaRPr>
          </a:p>
          <a:p>
            <a:pPr marL="0" indent="0" algn="ctr">
              <a:buNone/>
            </a:pPr>
            <a:endParaRPr lang="en-GB" dirty="0" smtClean="0">
              <a:latin typeface="Arial" panose="020B0604020202020204" pitchFamily="34" charset="0"/>
              <a:cs typeface="Arial" panose="020B0604020202020204" pitchFamily="34" charset="0"/>
            </a:endParaRPr>
          </a:p>
          <a:p>
            <a:pPr marL="0" indent="0" algn="ctr">
              <a:buNone/>
            </a:pPr>
            <a:r>
              <a:rPr lang="en-GB" dirty="0" smtClean="0">
                <a:latin typeface="Arial" panose="020B0604020202020204" pitchFamily="34" charset="0"/>
                <a:cs typeface="Arial" panose="020B0604020202020204" pitchFamily="34" charset="0"/>
              </a:rPr>
              <a:t>scream</a:t>
            </a:r>
            <a:endParaRPr lang="en-GB" dirty="0" smtClean="0">
              <a:latin typeface="Arial" panose="020B0604020202020204" pitchFamily="34" charset="0"/>
              <a:cs typeface="Arial" panose="020B0604020202020204" pitchFamily="34" charset="0"/>
            </a:endParaRPr>
          </a:p>
          <a:p>
            <a:pPr marL="0" indent="0" algn="ctr">
              <a:buNone/>
            </a:pPr>
            <a:endParaRPr lang="en-GB" dirty="0" smtClean="0">
              <a:latin typeface="Arial" panose="020B0604020202020204" pitchFamily="34" charset="0"/>
              <a:cs typeface="Arial" panose="020B0604020202020204" pitchFamily="34" charset="0"/>
            </a:endParaRPr>
          </a:p>
          <a:p>
            <a:pPr marL="0" indent="0" algn="ctr">
              <a:buNone/>
            </a:pPr>
            <a:r>
              <a:rPr lang="en-GB" dirty="0" smtClean="0">
                <a:latin typeface="Arial" panose="020B0604020202020204" pitchFamily="34" charset="0"/>
                <a:cs typeface="Arial" panose="020B0604020202020204" pitchFamily="34" charset="0"/>
              </a:rPr>
              <a:t>screen</a:t>
            </a:r>
            <a:endParaRPr lang="en-GB" dirty="0" smtClean="0">
              <a:latin typeface="Arial" panose="020B0604020202020204" pitchFamily="34" charset="0"/>
              <a:cs typeface="Arial" panose="020B0604020202020204" pitchFamily="34" charset="0"/>
            </a:endParaRPr>
          </a:p>
          <a:p>
            <a:pPr marL="0" indent="0" algn="ctr">
              <a:buNone/>
            </a:pPr>
            <a:endParaRPr lang="en-GB" dirty="0" smtClean="0">
              <a:latin typeface="Arial" panose="020B0604020202020204" pitchFamily="34" charset="0"/>
              <a:cs typeface="Arial" panose="020B0604020202020204" pitchFamily="34" charset="0"/>
            </a:endParaRPr>
          </a:p>
          <a:p>
            <a:pPr marL="0" indent="0" algn="ctr">
              <a:buNone/>
            </a:pPr>
            <a:r>
              <a:rPr lang="en-GB" dirty="0" smtClean="0">
                <a:latin typeface="Arial" panose="020B0604020202020204" pitchFamily="34" charset="0"/>
                <a:cs typeface="Arial" panose="020B0604020202020204" pitchFamily="34" charset="0"/>
              </a:rPr>
              <a:t>greet</a:t>
            </a:r>
            <a:endParaRPr lang="en-GB" dirty="0" smtClean="0">
              <a:latin typeface="Arial" panose="020B0604020202020204" pitchFamily="34" charset="0"/>
              <a:cs typeface="Arial" panose="020B0604020202020204" pitchFamily="34" charset="0"/>
            </a:endParaRPr>
          </a:p>
          <a:p>
            <a:pPr marL="0" indent="0" algn="ctr">
              <a:buNone/>
            </a:pPr>
            <a:endParaRPr lang="en-GB" dirty="0" smtClean="0">
              <a:latin typeface="Arial" panose="020B0604020202020204" pitchFamily="34" charset="0"/>
              <a:cs typeface="Arial" panose="020B0604020202020204" pitchFamily="34" charset="0"/>
            </a:endParaRPr>
          </a:p>
          <a:p>
            <a:pPr marL="0" indent="0" algn="ctr">
              <a:buNone/>
            </a:pPr>
            <a:r>
              <a:rPr lang="en-GB" dirty="0" smtClean="0">
                <a:latin typeface="Arial" panose="020B0604020202020204" pitchFamily="34" charset="0"/>
                <a:cs typeface="Arial" panose="020B0604020202020204" pitchFamily="34" charset="0"/>
              </a:rPr>
              <a:t>Eve</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75108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Arial" panose="020B0604020202020204" pitchFamily="34" charset="0"/>
                <a:cs typeface="Arial" panose="020B0604020202020204" pitchFamily="34" charset="0"/>
              </a:rPr>
              <a:t>Can you read these sentences?</a:t>
            </a:r>
            <a:br>
              <a:rPr lang="en-GB" dirty="0" smtClean="0">
                <a:latin typeface="Arial" panose="020B0604020202020204" pitchFamily="34" charset="0"/>
                <a:cs typeface="Arial" panose="020B0604020202020204" pitchFamily="34" charset="0"/>
              </a:rPr>
            </a:br>
            <a:r>
              <a:rPr lang="en-GB" sz="2000" dirty="0" smtClean="0">
                <a:latin typeface="Arial" panose="020B0604020202020204" pitchFamily="34" charset="0"/>
                <a:cs typeface="Arial" panose="020B0604020202020204" pitchFamily="34" charset="0"/>
              </a:rPr>
              <a:t>How many tricky words can you see?</a:t>
            </a:r>
            <a:endParaRPr lang="en-GB" sz="2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85000" lnSpcReduction="20000"/>
          </a:bodyPr>
          <a:lstStyle/>
          <a:p>
            <a:pPr marL="0" indent="0" algn="ctr">
              <a:buNone/>
            </a:pPr>
            <a:r>
              <a:rPr lang="en-GB" dirty="0" smtClean="0">
                <a:latin typeface="Arial" panose="020B0604020202020204" pitchFamily="34" charset="0"/>
                <a:cs typeface="Arial" panose="020B0604020202020204" pitchFamily="34" charset="0"/>
              </a:rPr>
              <a:t>Which seat were you in?</a:t>
            </a:r>
            <a:endParaRPr lang="en-GB" dirty="0" smtClean="0">
              <a:latin typeface="Arial" panose="020B0604020202020204" pitchFamily="34" charset="0"/>
              <a:cs typeface="Arial" panose="020B0604020202020204" pitchFamily="34" charset="0"/>
            </a:endParaRPr>
          </a:p>
          <a:p>
            <a:pPr marL="0" indent="0" algn="ctr">
              <a:buNone/>
            </a:pPr>
            <a:endParaRPr lang="en-GB" dirty="0" smtClean="0">
              <a:latin typeface="Arial" panose="020B0604020202020204" pitchFamily="34" charset="0"/>
              <a:cs typeface="Arial" panose="020B0604020202020204" pitchFamily="34" charset="0"/>
            </a:endParaRPr>
          </a:p>
          <a:p>
            <a:pPr marL="0" indent="0" algn="ctr">
              <a:buNone/>
            </a:pPr>
            <a:r>
              <a:rPr lang="en-GB" dirty="0" smtClean="0">
                <a:latin typeface="Arial" panose="020B0604020202020204" pitchFamily="34" charset="0"/>
                <a:cs typeface="Arial" panose="020B0604020202020204" pitchFamily="34" charset="0"/>
              </a:rPr>
              <a:t>Was it my ice-cream?</a:t>
            </a:r>
            <a:endParaRPr lang="en-GB" dirty="0" smtClean="0">
              <a:latin typeface="Arial" panose="020B0604020202020204" pitchFamily="34" charset="0"/>
              <a:cs typeface="Arial" panose="020B0604020202020204" pitchFamily="34" charset="0"/>
            </a:endParaRPr>
          </a:p>
          <a:p>
            <a:pPr marL="0" indent="0" algn="ctr">
              <a:buNone/>
            </a:pPr>
            <a:endParaRPr lang="en-GB" dirty="0" smtClean="0">
              <a:latin typeface="Arial" panose="020B0604020202020204" pitchFamily="34" charset="0"/>
              <a:cs typeface="Arial" panose="020B0604020202020204" pitchFamily="34" charset="0"/>
            </a:endParaRPr>
          </a:p>
          <a:p>
            <a:pPr marL="0" indent="0" algn="ctr">
              <a:buNone/>
            </a:pPr>
            <a:r>
              <a:rPr lang="en-GB" dirty="0" smtClean="0">
                <a:latin typeface="Arial" panose="020B0604020202020204" pitchFamily="34" charset="0"/>
                <a:cs typeface="Arial" panose="020B0604020202020204" pitchFamily="34" charset="0"/>
              </a:rPr>
              <a:t>Their names are Pete and Eve.</a:t>
            </a:r>
            <a:endParaRPr lang="en-GB" dirty="0" smtClean="0">
              <a:latin typeface="Arial" panose="020B0604020202020204" pitchFamily="34" charset="0"/>
              <a:cs typeface="Arial" panose="020B0604020202020204" pitchFamily="34" charset="0"/>
            </a:endParaRPr>
          </a:p>
          <a:p>
            <a:pPr marL="0" indent="0" algn="ctr">
              <a:buNone/>
            </a:pPr>
            <a:endParaRPr lang="en-GB" dirty="0" smtClean="0">
              <a:latin typeface="Arial" panose="020B0604020202020204" pitchFamily="34" charset="0"/>
              <a:cs typeface="Arial" panose="020B0604020202020204" pitchFamily="34" charset="0"/>
            </a:endParaRPr>
          </a:p>
          <a:p>
            <a:pPr marL="0" indent="0" algn="ctr">
              <a:buNone/>
            </a:pPr>
            <a:r>
              <a:rPr lang="en-GB" dirty="0" smtClean="0">
                <a:latin typeface="Arial" panose="020B0604020202020204" pitchFamily="34" charset="0"/>
                <a:cs typeface="Arial" panose="020B0604020202020204" pitchFamily="34" charset="0"/>
              </a:rPr>
              <a:t>How many teeth do you have?</a:t>
            </a:r>
            <a:endParaRPr lang="en-GB" dirty="0" smtClean="0">
              <a:latin typeface="Arial" panose="020B0604020202020204" pitchFamily="34" charset="0"/>
              <a:cs typeface="Arial" panose="020B0604020202020204" pitchFamily="34" charset="0"/>
            </a:endParaRPr>
          </a:p>
          <a:p>
            <a:pPr marL="0" indent="0" algn="ctr">
              <a:buNone/>
            </a:pPr>
            <a:endParaRPr lang="en-GB" dirty="0">
              <a:latin typeface="Arial" panose="020B0604020202020204" pitchFamily="34" charset="0"/>
              <a:cs typeface="Arial" panose="020B0604020202020204" pitchFamily="34" charset="0"/>
            </a:endParaRPr>
          </a:p>
          <a:p>
            <a:pPr marL="0" indent="0" algn="ctr">
              <a:buNone/>
            </a:pPr>
            <a:r>
              <a:rPr lang="en-GB" dirty="0" smtClean="0">
                <a:latin typeface="Arial" panose="020B0604020202020204" pitchFamily="34" charset="0"/>
                <a:cs typeface="Arial" panose="020B0604020202020204" pitchFamily="34" charset="0"/>
              </a:rPr>
              <a:t>I love Beauty and the Beast!</a:t>
            </a:r>
            <a:endParaRPr lang="en-GB" dirty="0" smtClean="0">
              <a:latin typeface="Arial" panose="020B0604020202020204" pitchFamily="34" charset="0"/>
              <a:cs typeface="Arial" panose="020B0604020202020204" pitchFamily="34" charset="0"/>
            </a:endParaRPr>
          </a:p>
          <a:p>
            <a:pPr marL="0" indent="0" algn="ctr">
              <a:buNone/>
            </a:pPr>
            <a:endParaRPr lang="en-GB" dirty="0">
              <a:latin typeface="Arial" panose="020B0604020202020204" pitchFamily="34" charset="0"/>
              <a:cs typeface="Arial" panose="020B0604020202020204" pitchFamily="34" charset="0"/>
            </a:endParaRPr>
          </a:p>
          <a:p>
            <a:pPr marL="0" indent="0" algn="ctr">
              <a:buNone/>
            </a:pPr>
            <a:r>
              <a:rPr lang="en-GB" dirty="0" smtClean="0">
                <a:latin typeface="Arial" panose="020B0604020202020204" pitchFamily="34" charset="0"/>
                <a:cs typeface="Arial" panose="020B0604020202020204" pitchFamily="34" charset="0"/>
              </a:rPr>
              <a:t>Each of you will get a sweet.</a:t>
            </a:r>
            <a:endParaRPr lang="en-GB"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515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030A0">
            <a:alpha val="50000"/>
          </a:srgb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CB85D76-5C74-48FC-95AB-A62C3CDA32FA}"/>
              </a:ext>
            </a:extLst>
          </p:cNvPr>
          <p:cNvSpPr>
            <a:spLocks noGrp="1"/>
          </p:cNvSpPr>
          <p:nvPr>
            <p:ph sz="half" idx="1"/>
          </p:nvPr>
        </p:nvSpPr>
        <p:spPr>
          <a:xfrm>
            <a:off x="838200" y="351692"/>
            <a:ext cx="5181600" cy="6203853"/>
          </a:xfrm>
        </p:spPr>
        <p:txBody>
          <a:bodyPr>
            <a:normAutofit lnSpcReduction="10000"/>
          </a:bodyPr>
          <a:lstStyle/>
          <a:p>
            <a:pPr marL="0" indent="0">
              <a:buNone/>
            </a:pPr>
            <a:r>
              <a:rPr lang="en-GB" dirty="0"/>
              <a:t>Please use this PowerPoint to revise the phonics that we have covered to date, when you can</a:t>
            </a:r>
            <a:r>
              <a:rPr lang="en-GB" dirty="0" smtClean="0"/>
              <a:t>. </a:t>
            </a:r>
          </a:p>
          <a:p>
            <a:pPr marL="0" indent="0">
              <a:buNone/>
            </a:pPr>
            <a:endParaRPr lang="en-GB" dirty="0"/>
          </a:p>
          <a:p>
            <a:pPr marL="0" indent="0">
              <a:buNone/>
            </a:pPr>
            <a:r>
              <a:rPr lang="en-GB" dirty="0" smtClean="0"/>
              <a:t>We will also look at a new rule this week.</a:t>
            </a:r>
            <a:endParaRPr lang="en-GB" dirty="0"/>
          </a:p>
          <a:p>
            <a:pPr marL="0" indent="0">
              <a:buNone/>
            </a:pPr>
            <a:endParaRPr lang="en-GB" dirty="0"/>
          </a:p>
          <a:p>
            <a:pPr marL="0" indent="0">
              <a:buNone/>
            </a:pPr>
            <a:r>
              <a:rPr lang="en-GB" dirty="0"/>
              <a:t>The sounds, tricky words and alternatives should be revised each day (if possible).</a:t>
            </a:r>
          </a:p>
          <a:p>
            <a:pPr marL="0" indent="0">
              <a:buNone/>
            </a:pPr>
            <a:endParaRPr lang="en-GB" dirty="0"/>
          </a:p>
          <a:p>
            <a:pPr marL="0" indent="0">
              <a:buNone/>
            </a:pPr>
            <a:r>
              <a:rPr lang="en-GB" dirty="0"/>
              <a:t>There are five slides for blending. Your child should sound out each word.</a:t>
            </a:r>
          </a:p>
          <a:p>
            <a:pPr marL="0" indent="0">
              <a:buNone/>
            </a:pPr>
            <a:endParaRPr lang="en-GB" dirty="0"/>
          </a:p>
          <a:p>
            <a:endParaRPr lang="en-GB" dirty="0"/>
          </a:p>
        </p:txBody>
      </p:sp>
      <p:sp>
        <p:nvSpPr>
          <p:cNvPr id="4" name="Content Placeholder 3">
            <a:extLst>
              <a:ext uri="{FF2B5EF4-FFF2-40B4-BE49-F238E27FC236}">
                <a16:creationId xmlns:a16="http://schemas.microsoft.com/office/drawing/2014/main" xmlns="" id="{93A03D3A-762D-47D5-888B-1BBBFB880F47}"/>
              </a:ext>
            </a:extLst>
          </p:cNvPr>
          <p:cNvSpPr>
            <a:spLocks noGrp="1"/>
          </p:cNvSpPr>
          <p:nvPr>
            <p:ph sz="half" idx="2"/>
          </p:nvPr>
        </p:nvSpPr>
        <p:spPr>
          <a:xfrm>
            <a:off x="6172200" y="351692"/>
            <a:ext cx="5181600" cy="6203853"/>
          </a:xfrm>
        </p:spPr>
        <p:txBody>
          <a:bodyPr>
            <a:normAutofit lnSpcReduction="10000"/>
          </a:bodyPr>
          <a:lstStyle/>
          <a:p>
            <a:pPr marL="0" indent="0">
              <a:buNone/>
            </a:pPr>
            <a:r>
              <a:rPr lang="en-GB" dirty="0"/>
              <a:t>There are some word games at the end.</a:t>
            </a:r>
          </a:p>
          <a:p>
            <a:pPr marL="0" indent="0">
              <a:buNone/>
            </a:pPr>
            <a:endParaRPr lang="en-GB" dirty="0" smtClean="0"/>
          </a:p>
          <a:p>
            <a:pPr marL="0" indent="0">
              <a:buNone/>
            </a:pPr>
            <a:r>
              <a:rPr lang="en-GB" dirty="0" smtClean="0"/>
              <a:t>Please </a:t>
            </a:r>
            <a:r>
              <a:rPr lang="en-GB" dirty="0"/>
              <a:t>continue to work on the dictation homework and the list of dictation phrases that were in the Word document that we uploaded to the school website when we finished up in school.</a:t>
            </a:r>
          </a:p>
          <a:p>
            <a:pPr marL="0" indent="0">
              <a:buNone/>
            </a:pPr>
            <a:endParaRPr lang="en-GB" dirty="0"/>
          </a:p>
          <a:p>
            <a:pPr marL="0" indent="0">
              <a:buNone/>
            </a:pPr>
            <a:r>
              <a:rPr lang="en-GB" dirty="0" smtClean="0"/>
              <a:t>There </a:t>
            </a:r>
            <a:r>
              <a:rPr lang="en-GB" dirty="0"/>
              <a:t>is no need to spend more than </a:t>
            </a:r>
            <a:r>
              <a:rPr lang="en-GB" dirty="0" smtClean="0"/>
              <a:t>10-15 </a:t>
            </a:r>
            <a:r>
              <a:rPr lang="en-GB" dirty="0"/>
              <a:t>minutes a day on this.</a:t>
            </a:r>
          </a:p>
          <a:p>
            <a:pPr marL="0" indent="0">
              <a:buNone/>
            </a:pPr>
            <a:endParaRPr lang="en-GB" dirty="0"/>
          </a:p>
          <a:p>
            <a:pPr marL="0" indent="0">
              <a:buNone/>
            </a:pPr>
            <a:r>
              <a:rPr lang="en-GB" dirty="0"/>
              <a:t>Please do not feel under pressure, do what you can.</a:t>
            </a:r>
          </a:p>
          <a:p>
            <a:pPr marL="0" indent="0">
              <a:buNone/>
            </a:pPr>
            <a:endParaRPr lang="en-GB" dirty="0"/>
          </a:p>
        </p:txBody>
      </p:sp>
    </p:spTree>
    <p:extLst>
      <p:ext uri="{BB962C8B-B14F-4D97-AF65-F5344CB8AC3E}">
        <p14:creationId xmlns:p14="http://schemas.microsoft.com/office/powerpoint/2010/main" val="16970123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3DBBC6-8E81-4C1D-8325-88709158C958}"/>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Sounds</a:t>
            </a:r>
          </a:p>
        </p:txBody>
      </p:sp>
      <p:sp>
        <p:nvSpPr>
          <p:cNvPr id="3" name="Text Placeholder 2">
            <a:extLst>
              <a:ext uri="{FF2B5EF4-FFF2-40B4-BE49-F238E27FC236}">
                <a16:creationId xmlns:a16="http://schemas.microsoft.com/office/drawing/2014/main" xmlns="" id="{D8831F25-7980-4A39-AB13-0BCBA9422B9F}"/>
              </a:ext>
            </a:extLst>
          </p:cNvPr>
          <p:cNvSpPr>
            <a:spLocks noGrp="1"/>
          </p:cNvSpPr>
          <p:nvPr>
            <p:ph type="body" idx="1"/>
          </p:nvPr>
        </p:nvSpPr>
        <p:spPr/>
        <p:txBody>
          <a:bodyPr/>
          <a:lstStyle/>
          <a:p>
            <a:r>
              <a:rPr lang="en-GB" dirty="0">
                <a:solidFill>
                  <a:schemeClr val="bg1"/>
                </a:solidFill>
                <a:latin typeface="Arial" panose="020B0604020202020204" pitchFamily="34" charset="0"/>
                <a:cs typeface="Arial" panose="020B0604020202020204" pitchFamily="34" charset="0"/>
              </a:rPr>
              <a:t>Say the sound</a:t>
            </a:r>
          </a:p>
        </p:txBody>
      </p:sp>
    </p:spTree>
    <p:extLst>
      <p:ext uri="{BB962C8B-B14F-4D97-AF65-F5344CB8AC3E}">
        <p14:creationId xmlns:p14="http://schemas.microsoft.com/office/powerpoint/2010/main" val="15523561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n</a:t>
            </a:r>
          </a:p>
        </p:txBody>
      </p:sp>
    </p:spTree>
    <p:extLst>
      <p:ext uri="{BB962C8B-B14F-4D97-AF65-F5344CB8AC3E}">
        <p14:creationId xmlns:p14="http://schemas.microsoft.com/office/powerpoint/2010/main" val="31588570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c</a:t>
            </a:r>
          </a:p>
        </p:txBody>
      </p:sp>
    </p:spTree>
    <p:extLst>
      <p:ext uri="{BB962C8B-B14F-4D97-AF65-F5344CB8AC3E}">
        <p14:creationId xmlns:p14="http://schemas.microsoft.com/office/powerpoint/2010/main" val="29478873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l</a:t>
            </a:r>
          </a:p>
        </p:txBody>
      </p:sp>
    </p:spTree>
    <p:extLst>
      <p:ext uri="{BB962C8B-B14F-4D97-AF65-F5344CB8AC3E}">
        <p14:creationId xmlns:p14="http://schemas.microsoft.com/office/powerpoint/2010/main" val="1391735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ai</a:t>
            </a:r>
          </a:p>
        </p:txBody>
      </p:sp>
    </p:spTree>
    <p:extLst>
      <p:ext uri="{BB962C8B-B14F-4D97-AF65-F5344CB8AC3E}">
        <p14:creationId xmlns:p14="http://schemas.microsoft.com/office/powerpoint/2010/main" val="31172058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a:t>
            </a:r>
          </a:p>
        </p:txBody>
      </p:sp>
    </p:spTree>
    <p:extLst>
      <p:ext uri="{BB962C8B-B14F-4D97-AF65-F5344CB8AC3E}">
        <p14:creationId xmlns:p14="http://schemas.microsoft.com/office/powerpoint/2010/main" val="34396478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ch</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83672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ar</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71112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s</a:t>
            </a:r>
          </a:p>
        </p:txBody>
      </p:sp>
    </p:spTree>
    <p:extLst>
      <p:ext uri="{BB962C8B-B14F-4D97-AF65-F5344CB8AC3E}">
        <p14:creationId xmlns:p14="http://schemas.microsoft.com/office/powerpoint/2010/main" val="6384505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d</a:t>
            </a:r>
          </a:p>
        </p:txBody>
      </p:sp>
    </p:spTree>
    <p:extLst>
      <p:ext uri="{BB962C8B-B14F-4D97-AF65-F5344CB8AC3E}">
        <p14:creationId xmlns:p14="http://schemas.microsoft.com/office/powerpoint/2010/main" val="1670346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D8831F25-7980-4A39-AB13-0BCBA9422B9F}"/>
              </a:ext>
            </a:extLst>
          </p:cNvPr>
          <p:cNvSpPr>
            <a:spLocks noGrp="1"/>
          </p:cNvSpPr>
          <p:nvPr>
            <p:ph type="body" idx="1"/>
          </p:nvPr>
        </p:nvSpPr>
        <p:spPr>
          <a:solidFill>
            <a:schemeClr val="bg2"/>
          </a:solidFill>
        </p:spPr>
        <p:txBody>
          <a:bodyPr/>
          <a:lstStyle/>
          <a:p>
            <a:r>
              <a:rPr lang="en-GB" dirty="0" smtClean="0">
                <a:latin typeface="Arial" panose="020B0604020202020204" pitchFamily="34" charset="0"/>
                <a:cs typeface="Arial" panose="020B0604020202020204" pitchFamily="34" charset="0"/>
              </a:rPr>
              <a:t>Alternatives: </a:t>
            </a:r>
            <a:r>
              <a:rPr lang="en-GB" dirty="0" smtClean="0">
                <a:latin typeface="Arial" panose="020B0604020202020204" pitchFamily="34" charset="0"/>
                <a:cs typeface="Arial" panose="020B0604020202020204" pitchFamily="34" charset="0"/>
              </a:rPr>
              <a:t>&lt;</a:t>
            </a:r>
            <a:r>
              <a:rPr lang="en-GB" dirty="0" err="1" smtClean="0">
                <a:latin typeface="Arial" panose="020B0604020202020204" pitchFamily="34" charset="0"/>
                <a:cs typeface="Arial" panose="020B0604020202020204" pitchFamily="34" charset="0"/>
              </a:rPr>
              <a:t>ee</a:t>
            </a:r>
            <a:r>
              <a:rPr lang="en-GB" dirty="0" smtClean="0">
                <a:latin typeface="Arial" panose="020B0604020202020204" pitchFamily="34" charset="0"/>
                <a:cs typeface="Arial" panose="020B0604020202020204" pitchFamily="34" charset="0"/>
              </a:rPr>
              <a:t>&gt; &lt;</a:t>
            </a:r>
            <a:r>
              <a:rPr lang="en-GB" dirty="0" err="1" smtClean="0">
                <a:latin typeface="Arial" panose="020B0604020202020204" pitchFamily="34" charset="0"/>
                <a:cs typeface="Arial" panose="020B0604020202020204" pitchFamily="34" charset="0"/>
              </a:rPr>
              <a:t>ea</a:t>
            </a:r>
            <a:r>
              <a:rPr lang="en-GB" dirty="0" smtClean="0">
                <a:latin typeface="Arial" panose="020B0604020202020204" pitchFamily="34" charset="0"/>
                <a:cs typeface="Arial" panose="020B0604020202020204" pitchFamily="34" charset="0"/>
              </a:rPr>
              <a:t>&gt; &lt;</a:t>
            </a:r>
            <a:r>
              <a:rPr lang="en-GB" dirty="0" err="1">
                <a:latin typeface="Arial" panose="020B0604020202020204" pitchFamily="34" charset="0"/>
                <a:cs typeface="Arial" panose="020B0604020202020204" pitchFamily="34" charset="0"/>
              </a:rPr>
              <a:t>e</a:t>
            </a:r>
            <a:r>
              <a:rPr lang="en-GB" dirty="0" err="1" smtClean="0">
                <a:latin typeface="Arial" panose="020B0604020202020204" pitchFamily="34" charset="0"/>
                <a:cs typeface="Arial" panose="020B0604020202020204" pitchFamily="34" charset="0"/>
              </a:rPr>
              <a:t>_e</a:t>
            </a:r>
            <a:r>
              <a:rPr lang="en-GB" dirty="0">
                <a:latin typeface="Arial" panose="020B0604020202020204" pitchFamily="34" charset="0"/>
                <a:cs typeface="Arial" panose="020B0604020202020204" pitchFamily="34" charset="0"/>
              </a:rPr>
              <a:t>&gt;</a:t>
            </a:r>
          </a:p>
        </p:txBody>
      </p:sp>
      <p:sp>
        <p:nvSpPr>
          <p:cNvPr id="6" name="Title 5">
            <a:extLst>
              <a:ext uri="{FF2B5EF4-FFF2-40B4-BE49-F238E27FC236}">
                <a16:creationId xmlns:a16="http://schemas.microsoft.com/office/drawing/2014/main" xmlns="" id="{DCCF0D67-1613-492C-B30B-81C0B7630789}"/>
              </a:ext>
            </a:extLst>
          </p:cNvPr>
          <p:cNvSpPr>
            <a:spLocks noGrp="1"/>
          </p:cNvSpPr>
          <p:nvPr>
            <p:ph type="title"/>
          </p:nvPr>
        </p:nvSpPr>
        <p:spPr>
          <a:solidFill>
            <a:schemeClr val="bg2"/>
          </a:solidFill>
        </p:spPr>
        <p:txBody>
          <a:bodyPr/>
          <a:lstStyle/>
          <a:p>
            <a:r>
              <a:rPr lang="en-GB" dirty="0" smtClean="0">
                <a:latin typeface="Arial" panose="020B0604020202020204" pitchFamily="34" charset="0"/>
                <a:cs typeface="Arial" panose="020B0604020202020204" pitchFamily="34" charset="0"/>
              </a:rPr>
              <a:t>New Phonics Rule</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29926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a:t>
            </a:r>
          </a:p>
        </p:txBody>
      </p:sp>
    </p:spTree>
    <p:extLst>
      <p:ext uri="{BB962C8B-B14F-4D97-AF65-F5344CB8AC3E}">
        <p14:creationId xmlns:p14="http://schemas.microsoft.com/office/powerpoint/2010/main" val="13286563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ee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37795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oo</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82900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qu</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59441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oi</a:t>
            </a:r>
          </a:p>
        </p:txBody>
      </p:sp>
    </p:spTree>
    <p:extLst>
      <p:ext uri="{BB962C8B-B14F-4D97-AF65-F5344CB8AC3E}">
        <p14:creationId xmlns:p14="http://schemas.microsoft.com/office/powerpoint/2010/main" val="2591145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t</a:t>
            </a:r>
          </a:p>
        </p:txBody>
      </p:sp>
    </p:spTree>
    <p:extLst>
      <p:ext uri="{BB962C8B-B14F-4D97-AF65-F5344CB8AC3E}">
        <p14:creationId xmlns:p14="http://schemas.microsoft.com/office/powerpoint/2010/main" val="31596578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r</a:t>
            </a:r>
          </a:p>
        </p:txBody>
      </p:sp>
    </p:spTree>
    <p:extLst>
      <p:ext uri="{BB962C8B-B14F-4D97-AF65-F5344CB8AC3E}">
        <p14:creationId xmlns:p14="http://schemas.microsoft.com/office/powerpoint/2010/main" val="7661499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b</a:t>
            </a:r>
          </a:p>
        </p:txBody>
      </p:sp>
    </p:spTree>
    <p:extLst>
      <p:ext uri="{BB962C8B-B14F-4D97-AF65-F5344CB8AC3E}">
        <p14:creationId xmlns:p14="http://schemas.microsoft.com/office/powerpoint/2010/main" val="33047153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oa</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07993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v</a:t>
            </a:r>
          </a:p>
        </p:txBody>
      </p:sp>
    </p:spTree>
    <p:extLst>
      <p:ext uri="{BB962C8B-B14F-4D97-AF65-F5344CB8AC3E}">
        <p14:creationId xmlns:p14="http://schemas.microsoft.com/office/powerpoint/2010/main" val="3091705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Arial" panose="020B0604020202020204" pitchFamily="34" charset="0"/>
                <a:cs typeface="Arial" panose="020B0604020202020204" pitchFamily="34" charset="0"/>
              </a:rPr>
              <a:t>Ask your child to say what sound they hear in each of the three boxes below.</a:t>
            </a:r>
            <a:endParaRPr lang="en-GB" dirty="0">
              <a:latin typeface="Arial" panose="020B0604020202020204" pitchFamily="34" charset="0"/>
              <a:cs typeface="Arial" panose="020B0604020202020204" pitchFamily="34" charset="0"/>
            </a:endParaRPr>
          </a:p>
        </p:txBody>
      </p:sp>
      <p:sp>
        <p:nvSpPr>
          <p:cNvPr id="4" name="Rectangle 3"/>
          <p:cNvSpPr/>
          <p:nvPr/>
        </p:nvSpPr>
        <p:spPr>
          <a:xfrm>
            <a:off x="1650609" y="2967042"/>
            <a:ext cx="2003474" cy="14067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smtClean="0">
                <a:latin typeface="Arial" panose="020B0604020202020204" pitchFamily="34" charset="0"/>
                <a:cs typeface="Arial" panose="020B0604020202020204" pitchFamily="34" charset="0"/>
              </a:rPr>
              <a:t>ee</a:t>
            </a:r>
            <a:endParaRPr lang="en-GB" sz="4000" dirty="0">
              <a:latin typeface="Arial" panose="020B0604020202020204" pitchFamily="34" charset="0"/>
              <a:cs typeface="Arial" panose="020B0604020202020204" pitchFamily="34" charset="0"/>
            </a:endParaRPr>
          </a:p>
        </p:txBody>
      </p:sp>
      <p:sp>
        <p:nvSpPr>
          <p:cNvPr id="5" name="Rectangle 4"/>
          <p:cNvSpPr/>
          <p:nvPr/>
        </p:nvSpPr>
        <p:spPr>
          <a:xfrm>
            <a:off x="5300939" y="2967042"/>
            <a:ext cx="2003474" cy="14067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smtClean="0">
                <a:latin typeface="Arial" panose="020B0604020202020204" pitchFamily="34" charset="0"/>
                <a:cs typeface="Arial" panose="020B0604020202020204" pitchFamily="34" charset="0"/>
              </a:rPr>
              <a:t>ea</a:t>
            </a:r>
            <a:endParaRPr lang="en-GB" dirty="0"/>
          </a:p>
        </p:txBody>
      </p:sp>
      <p:sp>
        <p:nvSpPr>
          <p:cNvPr id="6" name="Rectangle 5"/>
          <p:cNvSpPr/>
          <p:nvPr/>
        </p:nvSpPr>
        <p:spPr>
          <a:xfrm>
            <a:off x="8745207" y="2975731"/>
            <a:ext cx="2003474" cy="140677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a:latin typeface="Arial" panose="020B0604020202020204" pitchFamily="34" charset="0"/>
                <a:cs typeface="Arial" panose="020B0604020202020204" pitchFamily="34" charset="0"/>
              </a:rPr>
              <a:t>e</a:t>
            </a:r>
            <a:r>
              <a:rPr lang="en-GB" sz="4000" dirty="0" err="1" smtClean="0">
                <a:latin typeface="Arial" panose="020B0604020202020204" pitchFamily="34" charset="0"/>
                <a:cs typeface="Arial" panose="020B0604020202020204" pitchFamily="34" charset="0"/>
              </a:rPr>
              <a:t>_e</a:t>
            </a:r>
            <a:endParaRPr lang="en-GB" dirty="0"/>
          </a:p>
        </p:txBody>
      </p:sp>
      <p:sp>
        <p:nvSpPr>
          <p:cNvPr id="8" name="TextBox 7"/>
          <p:cNvSpPr txBox="1"/>
          <p:nvPr/>
        </p:nvSpPr>
        <p:spPr>
          <a:xfrm>
            <a:off x="1031966" y="5512526"/>
            <a:ext cx="9716715" cy="369332"/>
          </a:xfrm>
          <a:prstGeom prst="rect">
            <a:avLst/>
          </a:prstGeom>
          <a:noFill/>
        </p:spPr>
        <p:txBody>
          <a:bodyPr wrap="square" rtlCol="0">
            <a:spAutoFit/>
          </a:bodyPr>
          <a:lstStyle/>
          <a:p>
            <a:pPr algn="ctr"/>
            <a:r>
              <a:rPr lang="en-GB" dirty="0" err="1" smtClean="0">
                <a:latin typeface="Arial" panose="020B0604020202020204" pitchFamily="34" charset="0"/>
                <a:cs typeface="Arial" panose="020B0604020202020204" pitchFamily="34" charset="0"/>
              </a:rPr>
              <a:t>ea</a:t>
            </a:r>
            <a:r>
              <a:rPr lang="en-GB" dirty="0" smtClean="0">
                <a:latin typeface="Arial" panose="020B0604020202020204" pitchFamily="34" charset="0"/>
                <a:cs typeface="Arial" panose="020B0604020202020204" pitchFamily="34" charset="0"/>
              </a:rPr>
              <a:t> can also make a short e sound but for this lesson we are learning the long e sound for it.</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00938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y</a:t>
            </a:r>
          </a:p>
        </p:txBody>
      </p:sp>
    </p:spTree>
    <p:extLst>
      <p:ext uri="{BB962C8B-B14F-4D97-AF65-F5344CB8AC3E}">
        <p14:creationId xmlns:p14="http://schemas.microsoft.com/office/powerpoint/2010/main" val="15514092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ue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90918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p</a:t>
            </a:r>
          </a:p>
        </p:txBody>
      </p:sp>
    </p:spTree>
    <p:extLst>
      <p:ext uri="{BB962C8B-B14F-4D97-AF65-F5344CB8AC3E}">
        <p14:creationId xmlns:p14="http://schemas.microsoft.com/office/powerpoint/2010/main" val="18902916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k</a:t>
            </a:r>
          </a:p>
        </p:txBody>
      </p:sp>
    </p:spTree>
    <p:extLst>
      <p:ext uri="{BB962C8B-B14F-4D97-AF65-F5344CB8AC3E}">
        <p14:creationId xmlns:p14="http://schemas.microsoft.com/office/powerpoint/2010/main" val="17212754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f</a:t>
            </a:r>
          </a:p>
        </p:txBody>
      </p:sp>
    </p:spTree>
    <p:extLst>
      <p:ext uri="{BB962C8B-B14F-4D97-AF65-F5344CB8AC3E}">
        <p14:creationId xmlns:p14="http://schemas.microsoft.com/office/powerpoint/2010/main" val="20707773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or</a:t>
            </a:r>
          </a:p>
        </p:txBody>
      </p:sp>
    </p:spTree>
    <p:extLst>
      <p:ext uri="{BB962C8B-B14F-4D97-AF65-F5344CB8AC3E}">
        <p14:creationId xmlns:p14="http://schemas.microsoft.com/office/powerpoint/2010/main" val="5839270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z</a:t>
            </a:r>
          </a:p>
        </p:txBody>
      </p:sp>
    </p:spTree>
    <p:extLst>
      <p:ext uri="{BB962C8B-B14F-4D97-AF65-F5344CB8AC3E}">
        <p14:creationId xmlns:p14="http://schemas.microsoft.com/office/powerpoint/2010/main" val="17271588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sh</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368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ou</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95863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i</a:t>
            </a:r>
          </a:p>
        </p:txBody>
      </p:sp>
    </p:spTree>
    <p:extLst>
      <p:ext uri="{BB962C8B-B14F-4D97-AF65-F5344CB8AC3E}">
        <p14:creationId xmlns:p14="http://schemas.microsoft.com/office/powerpoint/2010/main" val="460756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Arial" panose="020B0604020202020204" pitchFamily="34" charset="0"/>
                <a:cs typeface="Arial" panose="020B0604020202020204" pitchFamily="34" charset="0"/>
              </a:rPr>
              <a:t>Which box should this word be in?</a:t>
            </a:r>
            <a:endParaRPr lang="en-GB" dirty="0">
              <a:latin typeface="Arial" panose="020B0604020202020204" pitchFamily="34" charset="0"/>
              <a:cs typeface="Arial" panose="020B0604020202020204" pitchFamily="34" charset="0"/>
            </a:endParaRPr>
          </a:p>
        </p:txBody>
      </p:sp>
      <p:sp>
        <p:nvSpPr>
          <p:cNvPr id="4" name="Rectangle 3"/>
          <p:cNvSpPr/>
          <p:nvPr/>
        </p:nvSpPr>
        <p:spPr>
          <a:xfrm>
            <a:off x="1650609" y="2967042"/>
            <a:ext cx="2003474" cy="14067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smtClean="0">
                <a:latin typeface="Arial" panose="020B0604020202020204" pitchFamily="34" charset="0"/>
                <a:cs typeface="Arial" panose="020B0604020202020204" pitchFamily="34" charset="0"/>
              </a:rPr>
              <a:t>ee</a:t>
            </a:r>
            <a:endParaRPr lang="en-GB" sz="4000" dirty="0">
              <a:latin typeface="Arial" panose="020B0604020202020204" pitchFamily="34" charset="0"/>
              <a:cs typeface="Arial" panose="020B0604020202020204" pitchFamily="34" charset="0"/>
            </a:endParaRPr>
          </a:p>
        </p:txBody>
      </p:sp>
      <p:sp>
        <p:nvSpPr>
          <p:cNvPr id="5" name="Rectangle 4"/>
          <p:cNvSpPr/>
          <p:nvPr/>
        </p:nvSpPr>
        <p:spPr>
          <a:xfrm>
            <a:off x="5405855" y="2924164"/>
            <a:ext cx="2003474" cy="14067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smtClean="0">
                <a:latin typeface="Arial" panose="020B0604020202020204" pitchFamily="34" charset="0"/>
                <a:cs typeface="Arial" panose="020B0604020202020204" pitchFamily="34" charset="0"/>
              </a:rPr>
              <a:t>ea</a:t>
            </a:r>
            <a:endParaRPr lang="en-GB" dirty="0"/>
          </a:p>
        </p:txBody>
      </p:sp>
      <p:sp>
        <p:nvSpPr>
          <p:cNvPr id="6" name="Rectangle 5"/>
          <p:cNvSpPr/>
          <p:nvPr/>
        </p:nvSpPr>
        <p:spPr>
          <a:xfrm>
            <a:off x="8745207" y="2975731"/>
            <a:ext cx="2003474" cy="140677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a:latin typeface="Arial" panose="020B0604020202020204" pitchFamily="34" charset="0"/>
                <a:cs typeface="Arial" panose="020B0604020202020204" pitchFamily="34" charset="0"/>
              </a:rPr>
              <a:t>e</a:t>
            </a:r>
            <a:r>
              <a:rPr lang="en-GB" sz="4000" dirty="0" err="1" smtClean="0">
                <a:latin typeface="Arial" panose="020B0604020202020204" pitchFamily="34" charset="0"/>
                <a:cs typeface="Arial" panose="020B0604020202020204" pitchFamily="34" charset="0"/>
              </a:rPr>
              <a:t>_e</a:t>
            </a:r>
            <a:endParaRPr lang="en-GB" dirty="0"/>
          </a:p>
        </p:txBody>
      </p:sp>
      <p:sp>
        <p:nvSpPr>
          <p:cNvPr id="3" name="TextBox 2"/>
          <p:cNvSpPr txBox="1"/>
          <p:nvPr/>
        </p:nvSpPr>
        <p:spPr>
          <a:xfrm>
            <a:off x="5197908" y="5267387"/>
            <a:ext cx="2211421" cy="1015663"/>
          </a:xfrm>
          <a:prstGeom prst="rect">
            <a:avLst/>
          </a:prstGeom>
          <a:noFill/>
        </p:spPr>
        <p:txBody>
          <a:bodyPr wrap="square" rtlCol="0">
            <a:spAutoFit/>
          </a:bodyPr>
          <a:lstStyle/>
          <a:p>
            <a:r>
              <a:rPr lang="en-GB" sz="6000" dirty="0" smtClean="0">
                <a:latin typeface="Arial" panose="020B0604020202020204" pitchFamily="34" charset="0"/>
                <a:cs typeface="Arial" panose="020B0604020202020204" pitchFamily="34" charset="0"/>
              </a:rPr>
              <a:t>Pete</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86829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e</a:t>
            </a:r>
          </a:p>
        </p:txBody>
      </p:sp>
    </p:spTree>
    <p:extLst>
      <p:ext uri="{BB962C8B-B14F-4D97-AF65-F5344CB8AC3E}">
        <p14:creationId xmlns:p14="http://schemas.microsoft.com/office/powerpoint/2010/main" val="40995768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g</a:t>
            </a:r>
          </a:p>
        </p:txBody>
      </p:sp>
    </p:spTree>
    <p:extLst>
      <p:ext uri="{BB962C8B-B14F-4D97-AF65-F5344CB8AC3E}">
        <p14:creationId xmlns:p14="http://schemas.microsoft.com/office/powerpoint/2010/main" val="36822402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j</a:t>
            </a:r>
          </a:p>
        </p:txBody>
      </p:sp>
    </p:spTree>
    <p:extLst>
      <p:ext uri="{BB962C8B-B14F-4D97-AF65-F5344CB8AC3E}">
        <p14:creationId xmlns:p14="http://schemas.microsoft.com/office/powerpoint/2010/main" val="31122073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ng</a:t>
            </a:r>
          </a:p>
        </p:txBody>
      </p:sp>
    </p:spTree>
    <p:extLst>
      <p:ext uri="{BB962C8B-B14F-4D97-AF65-F5344CB8AC3E}">
        <p14:creationId xmlns:p14="http://schemas.microsoft.com/office/powerpoint/2010/main" val="183423847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th</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90868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er</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697792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a</a:t>
            </a:r>
          </a:p>
        </p:txBody>
      </p:sp>
    </p:spTree>
    <p:extLst>
      <p:ext uri="{BB962C8B-B14F-4D97-AF65-F5344CB8AC3E}">
        <p14:creationId xmlns:p14="http://schemas.microsoft.com/office/powerpoint/2010/main" val="170179049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h</a:t>
            </a:r>
          </a:p>
        </p:txBody>
      </p:sp>
    </p:spTree>
    <p:extLst>
      <p:ext uri="{BB962C8B-B14F-4D97-AF65-F5344CB8AC3E}">
        <p14:creationId xmlns:p14="http://schemas.microsoft.com/office/powerpoint/2010/main" val="29593056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u</a:t>
            </a:r>
          </a:p>
        </p:txBody>
      </p:sp>
    </p:spTree>
    <p:extLst>
      <p:ext uri="{BB962C8B-B14F-4D97-AF65-F5344CB8AC3E}">
        <p14:creationId xmlns:p14="http://schemas.microsoft.com/office/powerpoint/2010/main" val="98986403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ie</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1846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Arial" panose="020B0604020202020204" pitchFamily="34" charset="0"/>
                <a:cs typeface="Arial" panose="020B0604020202020204" pitchFamily="34" charset="0"/>
              </a:rPr>
              <a:t>Which box should this word be in?</a:t>
            </a:r>
            <a:endParaRPr lang="en-GB" dirty="0">
              <a:latin typeface="Arial" panose="020B0604020202020204" pitchFamily="34" charset="0"/>
              <a:cs typeface="Arial" panose="020B0604020202020204" pitchFamily="34" charset="0"/>
            </a:endParaRPr>
          </a:p>
        </p:txBody>
      </p:sp>
      <p:sp>
        <p:nvSpPr>
          <p:cNvPr id="4" name="Rectangle 3"/>
          <p:cNvSpPr/>
          <p:nvPr/>
        </p:nvSpPr>
        <p:spPr>
          <a:xfrm>
            <a:off x="1650609" y="2967042"/>
            <a:ext cx="2003474" cy="14067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smtClean="0">
                <a:latin typeface="Arial" panose="020B0604020202020204" pitchFamily="34" charset="0"/>
                <a:cs typeface="Arial" panose="020B0604020202020204" pitchFamily="34" charset="0"/>
              </a:rPr>
              <a:t>ee</a:t>
            </a:r>
            <a:endParaRPr lang="en-GB" sz="4000" dirty="0">
              <a:latin typeface="Arial" panose="020B0604020202020204" pitchFamily="34" charset="0"/>
              <a:cs typeface="Arial" panose="020B0604020202020204" pitchFamily="34" charset="0"/>
            </a:endParaRPr>
          </a:p>
        </p:txBody>
      </p:sp>
      <p:sp>
        <p:nvSpPr>
          <p:cNvPr id="5" name="Rectangle 4"/>
          <p:cNvSpPr/>
          <p:nvPr/>
        </p:nvSpPr>
        <p:spPr>
          <a:xfrm>
            <a:off x="5197908" y="2967042"/>
            <a:ext cx="2003474" cy="14067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smtClean="0">
                <a:latin typeface="Arial" panose="020B0604020202020204" pitchFamily="34" charset="0"/>
                <a:cs typeface="Arial" panose="020B0604020202020204" pitchFamily="34" charset="0"/>
              </a:rPr>
              <a:t>ea</a:t>
            </a:r>
            <a:endParaRPr lang="en-GB" dirty="0"/>
          </a:p>
        </p:txBody>
      </p:sp>
      <p:sp>
        <p:nvSpPr>
          <p:cNvPr id="6" name="Rectangle 5"/>
          <p:cNvSpPr/>
          <p:nvPr/>
        </p:nvSpPr>
        <p:spPr>
          <a:xfrm>
            <a:off x="8745207" y="2975731"/>
            <a:ext cx="2003474" cy="140677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a:latin typeface="Arial" panose="020B0604020202020204" pitchFamily="34" charset="0"/>
                <a:cs typeface="Arial" panose="020B0604020202020204" pitchFamily="34" charset="0"/>
              </a:rPr>
              <a:t>e</a:t>
            </a:r>
            <a:r>
              <a:rPr lang="en-GB" sz="4000" dirty="0" err="1" smtClean="0">
                <a:latin typeface="Arial" panose="020B0604020202020204" pitchFamily="34" charset="0"/>
                <a:cs typeface="Arial" panose="020B0604020202020204" pitchFamily="34" charset="0"/>
              </a:rPr>
              <a:t>_e</a:t>
            </a:r>
            <a:endParaRPr lang="en-GB" dirty="0"/>
          </a:p>
        </p:txBody>
      </p:sp>
      <p:sp>
        <p:nvSpPr>
          <p:cNvPr id="3" name="TextBox 2"/>
          <p:cNvSpPr txBox="1"/>
          <p:nvPr/>
        </p:nvSpPr>
        <p:spPr>
          <a:xfrm>
            <a:off x="5466808" y="5280834"/>
            <a:ext cx="2211421" cy="646331"/>
          </a:xfrm>
          <a:prstGeom prst="rect">
            <a:avLst/>
          </a:prstGeom>
          <a:noFill/>
        </p:spPr>
        <p:txBody>
          <a:bodyPr wrap="square" rtlCol="0">
            <a:spAutoFit/>
          </a:bodyPr>
          <a:lstStyle/>
          <a:p>
            <a:r>
              <a:rPr lang="en-GB" dirty="0" smtClean="0">
                <a:latin typeface="Arial" panose="020B0604020202020204" pitchFamily="34" charset="0"/>
                <a:cs typeface="Arial" panose="020B0604020202020204" pitchFamily="34" charset="0"/>
              </a:rPr>
              <a:t> </a:t>
            </a:r>
            <a:r>
              <a:rPr lang="en-GB" sz="3600" dirty="0" smtClean="0">
                <a:latin typeface="Arial" panose="020B0604020202020204" pitchFamily="34" charset="0"/>
                <a:cs typeface="Arial" panose="020B0604020202020204" pitchFamily="34" charset="0"/>
              </a:rPr>
              <a:t>these</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135191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x</a:t>
            </a:r>
          </a:p>
        </p:txBody>
      </p:sp>
    </p:spTree>
    <p:extLst>
      <p:ext uri="{BB962C8B-B14F-4D97-AF65-F5344CB8AC3E}">
        <p14:creationId xmlns:p14="http://schemas.microsoft.com/office/powerpoint/2010/main" val="216237587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err="1">
                <a:latin typeface="Arial" panose="020B0604020202020204" pitchFamily="34" charset="0"/>
                <a:cs typeface="Arial" panose="020B0604020202020204" pitchFamily="34" charset="0"/>
              </a:rPr>
              <a:t>ou</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54622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m</a:t>
            </a:r>
          </a:p>
        </p:txBody>
      </p:sp>
    </p:spTree>
    <p:extLst>
      <p:ext uri="{BB962C8B-B14F-4D97-AF65-F5344CB8AC3E}">
        <p14:creationId xmlns:p14="http://schemas.microsoft.com/office/powerpoint/2010/main" val="293722578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3DBBC6-8E81-4C1D-8325-88709158C958}"/>
              </a:ext>
            </a:extLst>
          </p:cNvPr>
          <p:cNvSpPr>
            <a:spLocks noGrp="1"/>
          </p:cNvSpPr>
          <p:nvPr>
            <p:ph type="title"/>
          </p:nvPr>
        </p:nvSpPr>
        <p:spPr>
          <a:solidFill>
            <a:schemeClr val="accent2">
              <a:lumMod val="60000"/>
              <a:lumOff val="40000"/>
            </a:schemeClr>
          </a:solidFill>
        </p:spPr>
        <p:txBody>
          <a:bodyPr/>
          <a:lstStyle/>
          <a:p>
            <a:r>
              <a:rPr lang="en-GB" dirty="0">
                <a:latin typeface="Arial" panose="020B0604020202020204" pitchFamily="34" charset="0"/>
                <a:cs typeface="Arial" panose="020B0604020202020204" pitchFamily="34" charset="0"/>
              </a:rPr>
              <a:t>Tricky Words</a:t>
            </a:r>
          </a:p>
        </p:txBody>
      </p:sp>
      <p:sp>
        <p:nvSpPr>
          <p:cNvPr id="3" name="Text Placeholder 2">
            <a:extLst>
              <a:ext uri="{FF2B5EF4-FFF2-40B4-BE49-F238E27FC236}">
                <a16:creationId xmlns:a16="http://schemas.microsoft.com/office/drawing/2014/main" xmlns="" id="{D8831F25-7980-4A39-AB13-0BCBA9422B9F}"/>
              </a:ext>
            </a:extLst>
          </p:cNvPr>
          <p:cNvSpPr>
            <a:spLocks noGrp="1"/>
          </p:cNvSpPr>
          <p:nvPr>
            <p:ph type="body" idx="1"/>
          </p:nvPr>
        </p:nvSpPr>
        <p:spPr/>
        <p:txBody>
          <a:bodyPr/>
          <a:lstStyle/>
          <a:p>
            <a:r>
              <a:rPr lang="en-GB" dirty="0">
                <a:solidFill>
                  <a:schemeClr val="bg1"/>
                </a:solidFill>
                <a:latin typeface="Arial" panose="020B0604020202020204" pitchFamily="34" charset="0"/>
                <a:cs typeface="Arial" panose="020B0604020202020204" pitchFamily="34" charset="0"/>
              </a:rPr>
              <a:t>Read the tricky word</a:t>
            </a:r>
          </a:p>
          <a:p>
            <a:endParaRPr lang="en-GB" dirty="0"/>
          </a:p>
        </p:txBody>
      </p:sp>
    </p:spTree>
    <p:extLst>
      <p:ext uri="{BB962C8B-B14F-4D97-AF65-F5344CB8AC3E}">
        <p14:creationId xmlns:p14="http://schemas.microsoft.com/office/powerpoint/2010/main" val="354122217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we</a:t>
            </a:r>
          </a:p>
        </p:txBody>
      </p:sp>
    </p:spTree>
    <p:extLst>
      <p:ext uri="{BB962C8B-B14F-4D97-AF65-F5344CB8AC3E}">
        <p14:creationId xmlns:p14="http://schemas.microsoft.com/office/powerpoint/2010/main" val="250588206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to</a:t>
            </a:r>
          </a:p>
        </p:txBody>
      </p:sp>
    </p:spTree>
    <p:extLst>
      <p:ext uri="{BB962C8B-B14F-4D97-AF65-F5344CB8AC3E}">
        <p14:creationId xmlns:p14="http://schemas.microsoft.com/office/powerpoint/2010/main" val="120028163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said</a:t>
            </a:r>
          </a:p>
        </p:txBody>
      </p:sp>
    </p:spTree>
    <p:extLst>
      <p:ext uri="{BB962C8B-B14F-4D97-AF65-F5344CB8AC3E}">
        <p14:creationId xmlns:p14="http://schemas.microsoft.com/office/powerpoint/2010/main" val="243421826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a:latin typeface="Arial" panose="020B0604020202020204" pitchFamily="34" charset="0"/>
                <a:cs typeface="Arial" panose="020B0604020202020204" pitchFamily="34" charset="0"/>
              </a:rPr>
              <a:t>they</a:t>
            </a:r>
            <a:endParaRPr lang="en-GB" sz="1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062647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like</a:t>
            </a:r>
          </a:p>
        </p:txBody>
      </p:sp>
    </p:spTree>
    <p:extLst>
      <p:ext uri="{BB962C8B-B14F-4D97-AF65-F5344CB8AC3E}">
        <p14:creationId xmlns:p14="http://schemas.microsoft.com/office/powerpoint/2010/main" val="138534330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little</a:t>
            </a:r>
          </a:p>
        </p:txBody>
      </p:sp>
    </p:spTree>
    <p:extLst>
      <p:ext uri="{BB962C8B-B14F-4D97-AF65-F5344CB8AC3E}">
        <p14:creationId xmlns:p14="http://schemas.microsoft.com/office/powerpoint/2010/main" val="1613645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Arial" panose="020B0604020202020204" pitchFamily="34" charset="0"/>
                <a:cs typeface="Arial" panose="020B0604020202020204" pitchFamily="34" charset="0"/>
              </a:rPr>
              <a:t>Which box should this word be in?</a:t>
            </a:r>
            <a:endParaRPr lang="en-GB" dirty="0">
              <a:latin typeface="Arial" panose="020B0604020202020204" pitchFamily="34" charset="0"/>
              <a:cs typeface="Arial" panose="020B0604020202020204" pitchFamily="34" charset="0"/>
            </a:endParaRPr>
          </a:p>
        </p:txBody>
      </p:sp>
      <p:sp>
        <p:nvSpPr>
          <p:cNvPr id="4" name="Rectangle 3"/>
          <p:cNvSpPr/>
          <p:nvPr/>
        </p:nvSpPr>
        <p:spPr>
          <a:xfrm>
            <a:off x="1650609" y="2967042"/>
            <a:ext cx="2003474" cy="14067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smtClean="0">
                <a:latin typeface="Arial" panose="020B0604020202020204" pitchFamily="34" charset="0"/>
                <a:cs typeface="Arial" panose="020B0604020202020204" pitchFamily="34" charset="0"/>
              </a:rPr>
              <a:t>ee</a:t>
            </a:r>
            <a:endParaRPr lang="en-GB" sz="4000" dirty="0">
              <a:latin typeface="Arial" panose="020B0604020202020204" pitchFamily="34" charset="0"/>
              <a:cs typeface="Arial" panose="020B0604020202020204" pitchFamily="34" charset="0"/>
            </a:endParaRPr>
          </a:p>
        </p:txBody>
      </p:sp>
      <p:sp>
        <p:nvSpPr>
          <p:cNvPr id="5" name="Rectangle 4"/>
          <p:cNvSpPr/>
          <p:nvPr/>
        </p:nvSpPr>
        <p:spPr>
          <a:xfrm>
            <a:off x="5197908" y="2967042"/>
            <a:ext cx="2003474" cy="14067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smtClean="0">
                <a:latin typeface="Arial" panose="020B0604020202020204" pitchFamily="34" charset="0"/>
                <a:cs typeface="Arial" panose="020B0604020202020204" pitchFamily="34" charset="0"/>
              </a:rPr>
              <a:t>ea</a:t>
            </a:r>
            <a:endParaRPr lang="en-GB" dirty="0"/>
          </a:p>
        </p:txBody>
      </p:sp>
      <p:sp>
        <p:nvSpPr>
          <p:cNvPr id="6" name="Rectangle 5"/>
          <p:cNvSpPr/>
          <p:nvPr/>
        </p:nvSpPr>
        <p:spPr>
          <a:xfrm>
            <a:off x="8745207" y="2975731"/>
            <a:ext cx="2003474" cy="140677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a:latin typeface="Arial" panose="020B0604020202020204" pitchFamily="34" charset="0"/>
                <a:cs typeface="Arial" panose="020B0604020202020204" pitchFamily="34" charset="0"/>
              </a:rPr>
              <a:t>e</a:t>
            </a:r>
            <a:r>
              <a:rPr lang="en-GB" sz="4000" dirty="0" err="1" smtClean="0">
                <a:latin typeface="Arial" panose="020B0604020202020204" pitchFamily="34" charset="0"/>
                <a:cs typeface="Arial" panose="020B0604020202020204" pitchFamily="34" charset="0"/>
              </a:rPr>
              <a:t>_e</a:t>
            </a:r>
            <a:endParaRPr lang="en-GB" dirty="0"/>
          </a:p>
        </p:txBody>
      </p:sp>
      <p:sp>
        <p:nvSpPr>
          <p:cNvPr id="3" name="TextBox 2"/>
          <p:cNvSpPr txBox="1"/>
          <p:nvPr/>
        </p:nvSpPr>
        <p:spPr>
          <a:xfrm>
            <a:off x="5197908" y="5267387"/>
            <a:ext cx="2580931" cy="1015663"/>
          </a:xfrm>
          <a:prstGeom prst="rect">
            <a:avLst/>
          </a:prstGeom>
          <a:noFill/>
        </p:spPr>
        <p:txBody>
          <a:bodyPr wrap="square" rtlCol="0">
            <a:spAutoFit/>
          </a:bodyPr>
          <a:lstStyle/>
          <a:p>
            <a:r>
              <a:rPr lang="en-GB" sz="6000" dirty="0" smtClean="0">
                <a:latin typeface="Arial" panose="020B0604020202020204" pitchFamily="34" charset="0"/>
                <a:cs typeface="Arial" panose="020B0604020202020204" pitchFamily="34" charset="0"/>
              </a:rPr>
              <a:t>speed</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671349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many</a:t>
            </a:r>
          </a:p>
        </p:txBody>
      </p:sp>
    </p:spTree>
    <p:extLst>
      <p:ext uri="{BB962C8B-B14F-4D97-AF65-F5344CB8AC3E}">
        <p14:creationId xmlns:p14="http://schemas.microsoft.com/office/powerpoint/2010/main" val="414250826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other</a:t>
            </a:r>
          </a:p>
        </p:txBody>
      </p:sp>
    </p:spTree>
    <p:extLst>
      <p:ext uri="{BB962C8B-B14F-4D97-AF65-F5344CB8AC3E}">
        <p14:creationId xmlns:p14="http://schemas.microsoft.com/office/powerpoint/2010/main" val="339221776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saw</a:t>
            </a:r>
          </a:p>
        </p:txBody>
      </p:sp>
    </p:spTree>
    <p:extLst>
      <p:ext uri="{BB962C8B-B14F-4D97-AF65-F5344CB8AC3E}">
        <p14:creationId xmlns:p14="http://schemas.microsoft.com/office/powerpoint/2010/main" val="369130093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their</a:t>
            </a:r>
          </a:p>
        </p:txBody>
      </p:sp>
    </p:spTree>
    <p:extLst>
      <p:ext uri="{BB962C8B-B14F-4D97-AF65-F5344CB8AC3E}">
        <p14:creationId xmlns:p14="http://schemas.microsoft.com/office/powerpoint/2010/main" val="343275501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upon</a:t>
            </a:r>
          </a:p>
        </p:txBody>
      </p:sp>
    </p:spTree>
    <p:extLst>
      <p:ext uri="{BB962C8B-B14F-4D97-AF65-F5344CB8AC3E}">
        <p14:creationId xmlns:p14="http://schemas.microsoft.com/office/powerpoint/2010/main" val="37728784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every</a:t>
            </a:r>
          </a:p>
        </p:txBody>
      </p:sp>
    </p:spTree>
    <p:extLst>
      <p:ext uri="{BB962C8B-B14F-4D97-AF65-F5344CB8AC3E}">
        <p14:creationId xmlns:p14="http://schemas.microsoft.com/office/powerpoint/2010/main" val="197541403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I</a:t>
            </a:r>
          </a:p>
        </p:txBody>
      </p:sp>
    </p:spTree>
    <p:extLst>
      <p:ext uri="{BB962C8B-B14F-4D97-AF65-F5344CB8AC3E}">
        <p14:creationId xmlns:p14="http://schemas.microsoft.com/office/powerpoint/2010/main" val="130660813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all</a:t>
            </a:r>
          </a:p>
        </p:txBody>
      </p:sp>
    </p:spTree>
    <p:extLst>
      <p:ext uri="{BB962C8B-B14F-4D97-AF65-F5344CB8AC3E}">
        <p14:creationId xmlns:p14="http://schemas.microsoft.com/office/powerpoint/2010/main" val="90720632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your</a:t>
            </a:r>
          </a:p>
        </p:txBody>
      </p:sp>
    </p:spTree>
    <p:extLst>
      <p:ext uri="{BB962C8B-B14F-4D97-AF65-F5344CB8AC3E}">
        <p14:creationId xmlns:p14="http://schemas.microsoft.com/office/powerpoint/2010/main" val="15308026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so</a:t>
            </a:r>
          </a:p>
        </p:txBody>
      </p:sp>
    </p:spTree>
    <p:extLst>
      <p:ext uri="{BB962C8B-B14F-4D97-AF65-F5344CB8AC3E}">
        <p14:creationId xmlns:p14="http://schemas.microsoft.com/office/powerpoint/2010/main" val="1513986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Arial" panose="020B0604020202020204" pitchFamily="34" charset="0"/>
                <a:cs typeface="Arial" panose="020B0604020202020204" pitchFamily="34" charset="0"/>
              </a:rPr>
              <a:t>Which box should this word be in?</a:t>
            </a:r>
            <a:endParaRPr lang="en-GB" dirty="0">
              <a:latin typeface="Arial" panose="020B0604020202020204" pitchFamily="34" charset="0"/>
              <a:cs typeface="Arial" panose="020B0604020202020204" pitchFamily="34" charset="0"/>
            </a:endParaRPr>
          </a:p>
        </p:txBody>
      </p:sp>
      <p:sp>
        <p:nvSpPr>
          <p:cNvPr id="4" name="Rectangle 3"/>
          <p:cNvSpPr/>
          <p:nvPr/>
        </p:nvSpPr>
        <p:spPr>
          <a:xfrm>
            <a:off x="1650609" y="2967042"/>
            <a:ext cx="2003474" cy="14067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smtClean="0">
                <a:latin typeface="Arial" panose="020B0604020202020204" pitchFamily="34" charset="0"/>
                <a:cs typeface="Arial" panose="020B0604020202020204" pitchFamily="34" charset="0"/>
              </a:rPr>
              <a:t>ee</a:t>
            </a:r>
            <a:endParaRPr lang="en-GB" sz="4000" dirty="0">
              <a:latin typeface="Arial" panose="020B0604020202020204" pitchFamily="34" charset="0"/>
              <a:cs typeface="Arial" panose="020B0604020202020204" pitchFamily="34" charset="0"/>
            </a:endParaRPr>
          </a:p>
        </p:txBody>
      </p:sp>
      <p:sp>
        <p:nvSpPr>
          <p:cNvPr id="5" name="Rectangle 4"/>
          <p:cNvSpPr/>
          <p:nvPr/>
        </p:nvSpPr>
        <p:spPr>
          <a:xfrm>
            <a:off x="5197908" y="2967042"/>
            <a:ext cx="2003474" cy="14067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smtClean="0">
                <a:latin typeface="Arial" panose="020B0604020202020204" pitchFamily="34" charset="0"/>
                <a:cs typeface="Arial" panose="020B0604020202020204" pitchFamily="34" charset="0"/>
              </a:rPr>
              <a:t>ea</a:t>
            </a:r>
            <a:endParaRPr lang="en-GB" dirty="0"/>
          </a:p>
        </p:txBody>
      </p:sp>
      <p:sp>
        <p:nvSpPr>
          <p:cNvPr id="6" name="Rectangle 5"/>
          <p:cNvSpPr/>
          <p:nvPr/>
        </p:nvSpPr>
        <p:spPr>
          <a:xfrm>
            <a:off x="8745207" y="2975731"/>
            <a:ext cx="2003474" cy="140677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a:latin typeface="Arial" panose="020B0604020202020204" pitchFamily="34" charset="0"/>
                <a:cs typeface="Arial" panose="020B0604020202020204" pitchFamily="34" charset="0"/>
              </a:rPr>
              <a:t>e</a:t>
            </a:r>
            <a:r>
              <a:rPr lang="en-GB" sz="4000" dirty="0" err="1" smtClean="0">
                <a:latin typeface="Arial" panose="020B0604020202020204" pitchFamily="34" charset="0"/>
                <a:cs typeface="Arial" panose="020B0604020202020204" pitchFamily="34" charset="0"/>
              </a:rPr>
              <a:t>_e</a:t>
            </a:r>
            <a:endParaRPr lang="en-GB" dirty="0"/>
          </a:p>
        </p:txBody>
      </p:sp>
      <p:sp>
        <p:nvSpPr>
          <p:cNvPr id="3" name="TextBox 2"/>
          <p:cNvSpPr txBox="1"/>
          <p:nvPr/>
        </p:nvSpPr>
        <p:spPr>
          <a:xfrm>
            <a:off x="5197908" y="5280265"/>
            <a:ext cx="3044571" cy="1015663"/>
          </a:xfrm>
          <a:prstGeom prst="rect">
            <a:avLst/>
          </a:prstGeom>
          <a:noFill/>
        </p:spPr>
        <p:txBody>
          <a:bodyPr wrap="square" rtlCol="0">
            <a:spAutoFit/>
          </a:bodyPr>
          <a:lstStyle/>
          <a:p>
            <a:r>
              <a:rPr lang="en-GB" sz="6000" dirty="0" smtClean="0">
                <a:latin typeface="Arial" panose="020B0604020202020204" pitchFamily="34" charset="0"/>
                <a:cs typeface="Arial" panose="020B0604020202020204" pitchFamily="34" charset="0"/>
              </a:rPr>
              <a:t>teacher</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757073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one</a:t>
            </a:r>
          </a:p>
        </p:txBody>
      </p:sp>
    </p:spTree>
    <p:extLst>
      <p:ext uri="{BB962C8B-B14F-4D97-AF65-F5344CB8AC3E}">
        <p14:creationId xmlns:p14="http://schemas.microsoft.com/office/powerpoint/2010/main" val="300300912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when</a:t>
            </a:r>
          </a:p>
        </p:txBody>
      </p:sp>
    </p:spTree>
    <p:extLst>
      <p:ext uri="{BB962C8B-B14F-4D97-AF65-F5344CB8AC3E}">
        <p14:creationId xmlns:p14="http://schemas.microsoft.com/office/powerpoint/2010/main" val="184060408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where</a:t>
            </a:r>
          </a:p>
        </p:txBody>
      </p:sp>
    </p:spTree>
    <p:extLst>
      <p:ext uri="{BB962C8B-B14F-4D97-AF65-F5344CB8AC3E}">
        <p14:creationId xmlns:p14="http://schemas.microsoft.com/office/powerpoint/2010/main" val="425657704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want</a:t>
            </a:r>
          </a:p>
        </p:txBody>
      </p:sp>
    </p:spTree>
    <p:extLst>
      <p:ext uri="{BB962C8B-B14F-4D97-AF65-F5344CB8AC3E}">
        <p14:creationId xmlns:p14="http://schemas.microsoft.com/office/powerpoint/2010/main" val="27811310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could</a:t>
            </a:r>
          </a:p>
        </p:txBody>
      </p:sp>
    </p:spTree>
    <p:extLst>
      <p:ext uri="{BB962C8B-B14F-4D97-AF65-F5344CB8AC3E}">
        <p14:creationId xmlns:p14="http://schemas.microsoft.com/office/powerpoint/2010/main" val="36778269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does</a:t>
            </a:r>
          </a:p>
        </p:txBody>
      </p:sp>
    </p:spTree>
    <p:extLst>
      <p:ext uri="{BB962C8B-B14F-4D97-AF65-F5344CB8AC3E}">
        <p14:creationId xmlns:p14="http://schemas.microsoft.com/office/powerpoint/2010/main" val="128632800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of</a:t>
            </a:r>
          </a:p>
        </p:txBody>
      </p:sp>
    </p:spTree>
    <p:extLst>
      <p:ext uri="{BB962C8B-B14F-4D97-AF65-F5344CB8AC3E}">
        <p14:creationId xmlns:p14="http://schemas.microsoft.com/office/powerpoint/2010/main" val="6431981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cover</a:t>
            </a:r>
          </a:p>
        </p:txBody>
      </p:sp>
    </p:spTree>
    <p:extLst>
      <p:ext uri="{BB962C8B-B14F-4D97-AF65-F5344CB8AC3E}">
        <p14:creationId xmlns:p14="http://schemas.microsoft.com/office/powerpoint/2010/main" val="350138874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he</a:t>
            </a:r>
          </a:p>
        </p:txBody>
      </p:sp>
    </p:spTree>
    <p:extLst>
      <p:ext uri="{BB962C8B-B14F-4D97-AF65-F5344CB8AC3E}">
        <p14:creationId xmlns:p14="http://schemas.microsoft.com/office/powerpoint/2010/main" val="20454930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are</a:t>
            </a:r>
          </a:p>
        </p:txBody>
      </p:sp>
    </p:spTree>
    <p:extLst>
      <p:ext uri="{BB962C8B-B14F-4D97-AF65-F5344CB8AC3E}">
        <p14:creationId xmlns:p14="http://schemas.microsoft.com/office/powerpoint/2010/main" val="1034594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Arial" panose="020B0604020202020204" pitchFamily="34" charset="0"/>
                <a:cs typeface="Arial" panose="020B0604020202020204" pitchFamily="34" charset="0"/>
              </a:rPr>
              <a:t>Which box should this word be in?</a:t>
            </a:r>
            <a:endParaRPr lang="en-GB" dirty="0">
              <a:latin typeface="Arial" panose="020B0604020202020204" pitchFamily="34" charset="0"/>
              <a:cs typeface="Arial" panose="020B0604020202020204" pitchFamily="34" charset="0"/>
            </a:endParaRPr>
          </a:p>
        </p:txBody>
      </p:sp>
      <p:sp>
        <p:nvSpPr>
          <p:cNvPr id="4" name="Rectangle 3"/>
          <p:cNvSpPr/>
          <p:nvPr/>
        </p:nvSpPr>
        <p:spPr>
          <a:xfrm>
            <a:off x="1650609" y="2967042"/>
            <a:ext cx="2003474" cy="14067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smtClean="0">
                <a:latin typeface="Arial" panose="020B0604020202020204" pitchFamily="34" charset="0"/>
                <a:cs typeface="Arial" panose="020B0604020202020204" pitchFamily="34" charset="0"/>
              </a:rPr>
              <a:t>ee</a:t>
            </a:r>
            <a:endParaRPr lang="en-GB" sz="4000" dirty="0">
              <a:latin typeface="Arial" panose="020B0604020202020204" pitchFamily="34" charset="0"/>
              <a:cs typeface="Arial" panose="020B0604020202020204" pitchFamily="34" charset="0"/>
            </a:endParaRPr>
          </a:p>
        </p:txBody>
      </p:sp>
      <p:sp>
        <p:nvSpPr>
          <p:cNvPr id="5" name="Rectangle 4"/>
          <p:cNvSpPr/>
          <p:nvPr/>
        </p:nvSpPr>
        <p:spPr>
          <a:xfrm>
            <a:off x="5197908" y="2967042"/>
            <a:ext cx="2003474" cy="14067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smtClean="0">
                <a:latin typeface="Arial" panose="020B0604020202020204" pitchFamily="34" charset="0"/>
                <a:cs typeface="Arial" panose="020B0604020202020204" pitchFamily="34" charset="0"/>
              </a:rPr>
              <a:t>ea</a:t>
            </a:r>
            <a:endParaRPr lang="en-GB" dirty="0"/>
          </a:p>
        </p:txBody>
      </p:sp>
      <p:sp>
        <p:nvSpPr>
          <p:cNvPr id="6" name="Rectangle 5"/>
          <p:cNvSpPr/>
          <p:nvPr/>
        </p:nvSpPr>
        <p:spPr>
          <a:xfrm>
            <a:off x="8745207" y="2975731"/>
            <a:ext cx="2003474" cy="140677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err="1">
                <a:latin typeface="Arial" panose="020B0604020202020204" pitchFamily="34" charset="0"/>
                <a:cs typeface="Arial" panose="020B0604020202020204" pitchFamily="34" charset="0"/>
              </a:rPr>
              <a:t>e</a:t>
            </a:r>
            <a:r>
              <a:rPr lang="en-GB" sz="4000" dirty="0" err="1" smtClean="0">
                <a:latin typeface="Arial" panose="020B0604020202020204" pitchFamily="34" charset="0"/>
                <a:cs typeface="Arial" panose="020B0604020202020204" pitchFamily="34" charset="0"/>
              </a:rPr>
              <a:t>_e</a:t>
            </a:r>
            <a:endParaRPr lang="en-GB" dirty="0"/>
          </a:p>
        </p:txBody>
      </p:sp>
      <p:sp>
        <p:nvSpPr>
          <p:cNvPr id="3" name="TextBox 2"/>
          <p:cNvSpPr txBox="1"/>
          <p:nvPr/>
        </p:nvSpPr>
        <p:spPr>
          <a:xfrm>
            <a:off x="4696862" y="5241261"/>
            <a:ext cx="3005566" cy="1015663"/>
          </a:xfrm>
          <a:prstGeom prst="rect">
            <a:avLst/>
          </a:prstGeom>
          <a:noFill/>
        </p:spPr>
        <p:txBody>
          <a:bodyPr wrap="square" rtlCol="0">
            <a:spAutoFit/>
          </a:bodyPr>
          <a:lstStyle/>
          <a:p>
            <a:r>
              <a:rPr lang="en-GB" sz="6000" dirty="0" smtClean="0">
                <a:latin typeface="Arial" panose="020B0604020202020204" pitchFamily="34" charset="0"/>
                <a:cs typeface="Arial" panose="020B0604020202020204" pitchFamily="34" charset="0"/>
              </a:rPr>
              <a:t>eve</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303790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you</a:t>
            </a:r>
          </a:p>
        </p:txBody>
      </p:sp>
    </p:spTree>
    <p:extLst>
      <p:ext uri="{BB962C8B-B14F-4D97-AF65-F5344CB8AC3E}">
        <p14:creationId xmlns:p14="http://schemas.microsoft.com/office/powerpoint/2010/main" val="219378464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no</a:t>
            </a:r>
          </a:p>
        </p:txBody>
      </p:sp>
    </p:spTree>
    <p:extLst>
      <p:ext uri="{BB962C8B-B14F-4D97-AF65-F5344CB8AC3E}">
        <p14:creationId xmlns:p14="http://schemas.microsoft.com/office/powerpoint/2010/main" val="217294797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only</a:t>
            </a:r>
          </a:p>
        </p:txBody>
      </p:sp>
    </p:spTree>
    <p:extLst>
      <p:ext uri="{BB962C8B-B14F-4D97-AF65-F5344CB8AC3E}">
        <p14:creationId xmlns:p14="http://schemas.microsoft.com/office/powerpoint/2010/main" val="102699496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live</a:t>
            </a:r>
          </a:p>
        </p:txBody>
      </p:sp>
    </p:spTree>
    <p:extLst>
      <p:ext uri="{BB962C8B-B14F-4D97-AF65-F5344CB8AC3E}">
        <p14:creationId xmlns:p14="http://schemas.microsoft.com/office/powerpoint/2010/main" val="125493248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which</a:t>
            </a:r>
          </a:p>
        </p:txBody>
      </p:sp>
    </p:spTree>
    <p:extLst>
      <p:ext uri="{BB962C8B-B14F-4D97-AF65-F5344CB8AC3E}">
        <p14:creationId xmlns:p14="http://schemas.microsoft.com/office/powerpoint/2010/main" val="409145794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more</a:t>
            </a:r>
          </a:p>
        </p:txBody>
      </p:sp>
    </p:spTree>
    <p:extLst>
      <p:ext uri="{BB962C8B-B14F-4D97-AF65-F5344CB8AC3E}">
        <p14:creationId xmlns:p14="http://schemas.microsoft.com/office/powerpoint/2010/main" val="188741196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would</a:t>
            </a:r>
          </a:p>
        </p:txBody>
      </p:sp>
    </p:spTree>
    <p:extLst>
      <p:ext uri="{BB962C8B-B14F-4D97-AF65-F5344CB8AC3E}">
        <p14:creationId xmlns:p14="http://schemas.microsoft.com/office/powerpoint/2010/main" val="236571375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four</a:t>
            </a:r>
          </a:p>
        </p:txBody>
      </p:sp>
    </p:spTree>
    <p:extLst>
      <p:ext uri="{BB962C8B-B14F-4D97-AF65-F5344CB8AC3E}">
        <p14:creationId xmlns:p14="http://schemas.microsoft.com/office/powerpoint/2010/main" val="358737743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also</a:t>
            </a:r>
          </a:p>
        </p:txBody>
      </p:sp>
    </p:spTree>
    <p:extLst>
      <p:ext uri="{BB962C8B-B14F-4D97-AF65-F5344CB8AC3E}">
        <p14:creationId xmlns:p14="http://schemas.microsoft.com/office/powerpoint/2010/main" val="181067194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806E236-42CA-4633-B72B-817E393E5B60}"/>
              </a:ext>
            </a:extLst>
          </p:cNvPr>
          <p:cNvSpPr>
            <a:spLocks noGrp="1"/>
          </p:cNvSpPr>
          <p:nvPr>
            <p:ph idx="1"/>
          </p:nvPr>
        </p:nvSpPr>
        <p:spPr/>
        <p:txBody>
          <a:bodyPr>
            <a:normAutofit/>
          </a:bodyPr>
          <a:lstStyle/>
          <a:p>
            <a:pPr marL="0" indent="0" algn="ctr">
              <a:buNone/>
            </a:pPr>
            <a:r>
              <a:rPr lang="en-GB" sz="16600" dirty="0">
                <a:latin typeface="Arial" panose="020B0604020202020204" pitchFamily="34" charset="0"/>
                <a:cs typeface="Arial" panose="020B0604020202020204" pitchFamily="34" charset="0"/>
              </a:rPr>
              <a:t>father</a:t>
            </a:r>
          </a:p>
        </p:txBody>
      </p:sp>
    </p:spTree>
    <p:extLst>
      <p:ext uri="{BB962C8B-B14F-4D97-AF65-F5344CB8AC3E}">
        <p14:creationId xmlns:p14="http://schemas.microsoft.com/office/powerpoint/2010/main" val="38738934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TotalTime>
  <Words>819</Words>
  <Application>Microsoft Office PowerPoint</Application>
  <PresentationFormat>Widescreen</PresentationFormat>
  <Paragraphs>420</Paragraphs>
  <Slides>178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178</vt:i4>
      </vt:variant>
    </vt:vector>
  </HeadingPairs>
  <TitlesOfParts>
    <vt:vector size="182" baseType="lpstr">
      <vt:lpstr>Arial</vt:lpstr>
      <vt:lpstr>Calibri</vt:lpstr>
      <vt:lpstr>Calibri Light</vt:lpstr>
      <vt:lpstr>Office Theme</vt:lpstr>
      <vt:lpstr>Phonics</vt:lpstr>
      <vt:lpstr>PowerPoint Presentation</vt:lpstr>
      <vt:lpstr>New Phonics Rule</vt:lpstr>
      <vt:lpstr>Ask your child to say what sound they hear in each of the three boxes below.</vt:lpstr>
      <vt:lpstr>Which box should this word be in?</vt:lpstr>
      <vt:lpstr>Which box should this word be in?</vt:lpstr>
      <vt:lpstr>Which box should this word be in?</vt:lpstr>
      <vt:lpstr>Which box should this word be in?</vt:lpstr>
      <vt:lpstr>Which box should this word be in?</vt:lpstr>
      <vt:lpstr>Which box should this word be in?</vt:lpstr>
      <vt:lpstr>Which box should this word be in?</vt:lpstr>
      <vt:lpstr>Which box should this word be in?</vt:lpstr>
      <vt:lpstr>Which box should this word be in?</vt:lpstr>
      <vt:lpstr>Which box should this word be in?</vt:lpstr>
      <vt:lpstr>Which box should this word be in?</vt:lpstr>
      <vt:lpstr>Which box should this word be in?</vt:lpstr>
      <vt:lpstr>Can you read these words?</vt:lpstr>
      <vt:lpstr>Can you blend these words?</vt:lpstr>
      <vt:lpstr>Can you read these sentences? How many tricky words can you see?</vt:lpstr>
      <vt:lpstr>Sounds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Tricky Words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Tricky Words</vt:lpstr>
      <vt:lpstr>This week, we will focus on  ‘want’ and ‘because’</vt:lpstr>
      <vt:lpstr>Finish these sentences by adding  ‘want’ or ‘because’.</vt:lpstr>
      <vt:lpstr>Two tricky sentences for dictation. Please call out these words (they should not be copied from the screen).</vt:lpstr>
      <vt:lpstr>Mnemonic:</vt:lpstr>
      <vt:lpstr>Alternatives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Blending</vt:lpstr>
      <vt:lpstr>Monday</vt:lpstr>
      <vt:lpstr>Tuesday</vt:lpstr>
      <vt:lpstr>Wednesday</vt:lpstr>
      <vt:lpstr>Thursday</vt:lpstr>
      <vt:lpstr>Friday</vt:lpstr>
      <vt:lpstr>Word Games</vt:lpstr>
      <vt:lpstr>How many words can you make from this word?</vt:lpstr>
      <vt:lpstr>How many words can you make from this word?</vt:lpstr>
      <vt:lpstr>How many words can you make from this word?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Phonics</dc:title>
  <dc:creator>Scoil</dc:creator>
  <cp:lastModifiedBy>Laura Curley</cp:lastModifiedBy>
  <cp:revision>30</cp:revision>
  <dcterms:created xsi:type="dcterms:W3CDTF">2020-03-26T10:27:22Z</dcterms:created>
  <dcterms:modified xsi:type="dcterms:W3CDTF">2020-05-07T21:42:01Z</dcterms:modified>
</cp:coreProperties>
</file>